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1"/>
  </p:notesMasterIdLst>
  <p:handoutMasterIdLst>
    <p:handoutMasterId r:id="rId42"/>
  </p:handoutMasterIdLst>
  <p:sldIdLst>
    <p:sldId id="256" r:id="rId2"/>
    <p:sldId id="322" r:id="rId3"/>
    <p:sldId id="327" r:id="rId4"/>
    <p:sldId id="323" r:id="rId5"/>
    <p:sldId id="324" r:id="rId6"/>
    <p:sldId id="314" r:id="rId7"/>
    <p:sldId id="285" r:id="rId8"/>
    <p:sldId id="315" r:id="rId9"/>
    <p:sldId id="328" r:id="rId10"/>
    <p:sldId id="325" r:id="rId11"/>
    <p:sldId id="326" r:id="rId12"/>
    <p:sldId id="318" r:id="rId13"/>
    <p:sldId id="261" r:id="rId14"/>
    <p:sldId id="262" r:id="rId15"/>
    <p:sldId id="303" r:id="rId16"/>
    <p:sldId id="317" r:id="rId17"/>
    <p:sldId id="299" r:id="rId18"/>
    <p:sldId id="316" r:id="rId19"/>
    <p:sldId id="320" r:id="rId20"/>
    <p:sldId id="319" r:id="rId21"/>
    <p:sldId id="321" r:id="rId22"/>
    <p:sldId id="288" r:id="rId23"/>
    <p:sldId id="286" r:id="rId24"/>
    <p:sldId id="311" r:id="rId25"/>
    <p:sldId id="301" r:id="rId26"/>
    <p:sldId id="312" r:id="rId27"/>
    <p:sldId id="313" r:id="rId28"/>
    <p:sldId id="292" r:id="rId29"/>
    <p:sldId id="289" r:id="rId30"/>
    <p:sldId id="291" r:id="rId31"/>
    <p:sldId id="294" r:id="rId32"/>
    <p:sldId id="293" r:id="rId33"/>
    <p:sldId id="295" r:id="rId34"/>
    <p:sldId id="310" r:id="rId35"/>
    <p:sldId id="267" r:id="rId36"/>
    <p:sldId id="296" r:id="rId37"/>
    <p:sldId id="298" r:id="rId38"/>
    <p:sldId id="300" r:id="rId39"/>
    <p:sldId id="297"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008000"/>
    <a:srgbClr val="FFFF99"/>
    <a:srgbClr val="FF9900"/>
    <a:srgbClr val="00B65B"/>
    <a:srgbClr val="990099"/>
    <a:srgbClr val="FF99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B12C1E-8A84-166D-611F-CCD3414C6A1A}" v="42" dt="2020-02-28T02:05:33.667"/>
    <p1510:client id="{6872490F-46BD-A0A8-6851-4D62432BB5BB}" v="71" dt="2020-02-28T03:48:59.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D422CC65-0B36-412F-94D5-5FF219CA91A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75107" name="Rectangle 3">
            <a:extLst>
              <a:ext uri="{FF2B5EF4-FFF2-40B4-BE49-F238E27FC236}">
                <a16:creationId xmlns:a16="http://schemas.microsoft.com/office/drawing/2014/main" id="{40252072-A640-4D49-A892-88CB40748B4D}"/>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75108" name="Rectangle 4">
            <a:extLst>
              <a:ext uri="{FF2B5EF4-FFF2-40B4-BE49-F238E27FC236}">
                <a16:creationId xmlns:a16="http://schemas.microsoft.com/office/drawing/2014/main" id="{0D49E81D-45DE-441F-AFA5-B6A2B63D5E95}"/>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75109" name="Rectangle 5">
            <a:extLst>
              <a:ext uri="{FF2B5EF4-FFF2-40B4-BE49-F238E27FC236}">
                <a16:creationId xmlns:a16="http://schemas.microsoft.com/office/drawing/2014/main" id="{3C46B672-3275-47EB-97F8-94E2A5249E9C}"/>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8C5B971-8263-4E3E-BECB-595C0EA6564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97CE1B1-743C-412B-BB03-A7AB0C40D29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5363" name="Rectangle 3">
            <a:extLst>
              <a:ext uri="{FF2B5EF4-FFF2-40B4-BE49-F238E27FC236}">
                <a16:creationId xmlns:a16="http://schemas.microsoft.com/office/drawing/2014/main" id="{7ADE6FD6-AA9C-462E-8777-93E9CCC8579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9940" name="Rectangle 4">
            <a:extLst>
              <a:ext uri="{FF2B5EF4-FFF2-40B4-BE49-F238E27FC236}">
                <a16:creationId xmlns:a16="http://schemas.microsoft.com/office/drawing/2014/main" id="{572AF606-C1B6-4BCC-901E-44BA3840999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F2DB5334-9AB8-4326-9EAC-4B911819032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a:extLst>
              <a:ext uri="{FF2B5EF4-FFF2-40B4-BE49-F238E27FC236}">
                <a16:creationId xmlns:a16="http://schemas.microsoft.com/office/drawing/2014/main" id="{FE3D9347-F7E5-4D94-827C-F3FF2EE7B84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5367" name="Rectangle 7">
            <a:extLst>
              <a:ext uri="{FF2B5EF4-FFF2-40B4-BE49-F238E27FC236}">
                <a16:creationId xmlns:a16="http://schemas.microsoft.com/office/drawing/2014/main" id="{BFE20214-8C40-4515-8D5C-8D0F6C217260}"/>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CB564C2-79A4-4C3D-BA36-C170282F55B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732008CB-6E54-4FF5-B4FB-C6BAE86020D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4EC56A-D369-4EEC-8817-ABF7D8F14760}" type="slidenum">
              <a:rPr lang="en-US" altLang="en-US"/>
              <a:pPr>
                <a:spcBef>
                  <a:spcPct val="0"/>
                </a:spcBef>
              </a:pPr>
              <a:t>1</a:t>
            </a:fld>
            <a:endParaRPr lang="en-US" altLang="en-US"/>
          </a:p>
        </p:txBody>
      </p:sp>
      <p:sp>
        <p:nvSpPr>
          <p:cNvPr id="40963" name="Rectangle 2">
            <a:extLst>
              <a:ext uri="{FF2B5EF4-FFF2-40B4-BE49-F238E27FC236}">
                <a16:creationId xmlns:a16="http://schemas.microsoft.com/office/drawing/2014/main" id="{A20DD1EB-F30A-4CE2-A23B-B9DE1677E49B}"/>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A7C41434-7744-4937-BB9E-A74AB7E9D55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74CD4AE0-EDF8-4EDD-8B09-EF9A473299F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71D225-6D23-4F06-95E7-E1340A7EC56C}" type="slidenum">
              <a:rPr lang="en-US" altLang="en-US"/>
              <a:pPr>
                <a:spcBef>
                  <a:spcPct val="0"/>
                </a:spcBef>
              </a:pPr>
              <a:t>15</a:t>
            </a:fld>
            <a:endParaRPr lang="en-US" altLang="en-US"/>
          </a:p>
        </p:txBody>
      </p:sp>
      <p:sp>
        <p:nvSpPr>
          <p:cNvPr id="50179" name="Rectangle 2">
            <a:extLst>
              <a:ext uri="{FF2B5EF4-FFF2-40B4-BE49-F238E27FC236}">
                <a16:creationId xmlns:a16="http://schemas.microsoft.com/office/drawing/2014/main" id="{DB669E81-BC95-43D5-8D2A-09CB8741C1CB}"/>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7F31E5DF-C9F1-4BC0-BC71-D04A360337D8}"/>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1F7DA7E2-B648-4D1A-80F6-4B4A638C328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E923F1-8D7F-44AF-A0E4-489D900D6B22}" type="slidenum">
              <a:rPr lang="en-US" altLang="en-US"/>
              <a:pPr>
                <a:spcBef>
                  <a:spcPct val="0"/>
                </a:spcBef>
              </a:pPr>
              <a:t>16</a:t>
            </a:fld>
            <a:endParaRPr lang="en-US" altLang="en-US"/>
          </a:p>
        </p:txBody>
      </p:sp>
      <p:sp>
        <p:nvSpPr>
          <p:cNvPr id="51203" name="Rectangle 2">
            <a:extLst>
              <a:ext uri="{FF2B5EF4-FFF2-40B4-BE49-F238E27FC236}">
                <a16:creationId xmlns:a16="http://schemas.microsoft.com/office/drawing/2014/main" id="{D9203A6B-F560-4E25-AD35-03B53A14FAB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E8E44C44-57E2-49E5-9A71-BD168E41B17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BCD4FDCB-CC5A-4568-89DB-2AFFB851469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0F9453-9BA5-4F6F-AF61-31821C9990F5}" type="slidenum">
              <a:rPr lang="en-US" altLang="en-US"/>
              <a:pPr>
                <a:spcBef>
                  <a:spcPct val="0"/>
                </a:spcBef>
              </a:pPr>
              <a:t>17</a:t>
            </a:fld>
            <a:endParaRPr lang="en-US" altLang="en-US"/>
          </a:p>
        </p:txBody>
      </p:sp>
      <p:sp>
        <p:nvSpPr>
          <p:cNvPr id="52227" name="Rectangle 2">
            <a:extLst>
              <a:ext uri="{FF2B5EF4-FFF2-40B4-BE49-F238E27FC236}">
                <a16:creationId xmlns:a16="http://schemas.microsoft.com/office/drawing/2014/main" id="{28864C8F-A012-4C4C-B817-8425806817A2}"/>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EEE39470-6BFE-4CAF-88BD-60ABE9861A9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AFC4A9F3-F656-4D24-8360-00C8E7A0D00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397036-7D56-4FCC-95E4-483DE21CA5FB}" type="slidenum">
              <a:rPr lang="en-US" altLang="en-US"/>
              <a:pPr>
                <a:spcBef>
                  <a:spcPct val="0"/>
                </a:spcBef>
              </a:pPr>
              <a:t>18</a:t>
            </a:fld>
            <a:endParaRPr lang="en-US" altLang="en-US"/>
          </a:p>
        </p:txBody>
      </p:sp>
      <p:sp>
        <p:nvSpPr>
          <p:cNvPr id="53251" name="Rectangle 2">
            <a:extLst>
              <a:ext uri="{FF2B5EF4-FFF2-40B4-BE49-F238E27FC236}">
                <a16:creationId xmlns:a16="http://schemas.microsoft.com/office/drawing/2014/main" id="{CAC4B6F2-3085-4F60-AA85-52DC90E3D44B}"/>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2EDAA513-604B-458C-95BB-895055B584E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1427D7B9-E12C-414D-AB68-9E3BEBE73B4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A5CCA7-A6C0-45F7-BA8A-AE121A359CCC}" type="slidenum">
              <a:rPr lang="en-US" altLang="en-US"/>
              <a:pPr>
                <a:spcBef>
                  <a:spcPct val="0"/>
                </a:spcBef>
              </a:pPr>
              <a:t>21</a:t>
            </a:fld>
            <a:endParaRPr lang="en-US" altLang="en-US"/>
          </a:p>
        </p:txBody>
      </p:sp>
      <p:sp>
        <p:nvSpPr>
          <p:cNvPr id="54275" name="Rectangle 2">
            <a:extLst>
              <a:ext uri="{FF2B5EF4-FFF2-40B4-BE49-F238E27FC236}">
                <a16:creationId xmlns:a16="http://schemas.microsoft.com/office/drawing/2014/main" id="{438DE29A-1DD3-47B8-B18B-60CF5B52D1C4}"/>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BB3FBEBB-0274-4437-8164-CA0C5ED8787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68517722-139B-4D35-8276-D55FAFEAC0F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0CD399-E228-4E01-8150-93D62A657BBA}" type="slidenum">
              <a:rPr lang="en-US" altLang="en-US"/>
              <a:pPr>
                <a:spcBef>
                  <a:spcPct val="0"/>
                </a:spcBef>
              </a:pPr>
              <a:t>22</a:t>
            </a:fld>
            <a:endParaRPr lang="en-US" altLang="en-US"/>
          </a:p>
        </p:txBody>
      </p:sp>
      <p:sp>
        <p:nvSpPr>
          <p:cNvPr id="55299" name="Rectangle 2">
            <a:extLst>
              <a:ext uri="{FF2B5EF4-FFF2-40B4-BE49-F238E27FC236}">
                <a16:creationId xmlns:a16="http://schemas.microsoft.com/office/drawing/2014/main" id="{73796111-1CA1-461C-B629-5E08408C2A97}"/>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C8FABE1B-C515-40CD-9101-C991F24FF0C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C549C62-9DF7-43FA-A880-8DAEBF5581F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375D38-D8F6-4575-AA65-45E6241511C9}" type="slidenum">
              <a:rPr lang="en-US" altLang="en-US"/>
              <a:pPr>
                <a:spcBef>
                  <a:spcPct val="0"/>
                </a:spcBef>
              </a:pPr>
              <a:t>23</a:t>
            </a:fld>
            <a:endParaRPr lang="en-US" altLang="en-US"/>
          </a:p>
        </p:txBody>
      </p:sp>
      <p:sp>
        <p:nvSpPr>
          <p:cNvPr id="56323" name="Rectangle 2">
            <a:extLst>
              <a:ext uri="{FF2B5EF4-FFF2-40B4-BE49-F238E27FC236}">
                <a16:creationId xmlns:a16="http://schemas.microsoft.com/office/drawing/2014/main" id="{F0B19C6A-59C9-49B0-AA2D-333669768D89}"/>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D46D6DAB-A9DC-49DE-B4FF-34AA43FC358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E6F5EEA-B714-44DF-A037-1C0FEF1DE92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C6843A-908B-44E7-AA7C-E84986AA4ADF}" type="slidenum">
              <a:rPr lang="en-US" altLang="en-US"/>
              <a:pPr>
                <a:spcBef>
                  <a:spcPct val="0"/>
                </a:spcBef>
              </a:pPr>
              <a:t>24</a:t>
            </a:fld>
            <a:endParaRPr lang="en-US" altLang="en-US"/>
          </a:p>
        </p:txBody>
      </p:sp>
      <p:sp>
        <p:nvSpPr>
          <p:cNvPr id="57347" name="Rectangle 2">
            <a:extLst>
              <a:ext uri="{FF2B5EF4-FFF2-40B4-BE49-F238E27FC236}">
                <a16:creationId xmlns:a16="http://schemas.microsoft.com/office/drawing/2014/main" id="{A4078278-15AC-491D-BC0B-F4CF333356B4}"/>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6D287A8-535C-4D9F-B457-EC728E93946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C05EA5D0-9466-48F5-8A34-C4BF34112C1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50967D-31AF-4834-AED6-201B0452C82F}" type="slidenum">
              <a:rPr lang="en-US" altLang="en-US"/>
              <a:pPr>
                <a:spcBef>
                  <a:spcPct val="0"/>
                </a:spcBef>
              </a:pPr>
              <a:t>25</a:t>
            </a:fld>
            <a:endParaRPr lang="en-US" altLang="en-US"/>
          </a:p>
        </p:txBody>
      </p:sp>
      <p:sp>
        <p:nvSpPr>
          <p:cNvPr id="58371" name="Rectangle 2">
            <a:extLst>
              <a:ext uri="{FF2B5EF4-FFF2-40B4-BE49-F238E27FC236}">
                <a16:creationId xmlns:a16="http://schemas.microsoft.com/office/drawing/2014/main" id="{116151CC-86BC-4E73-90B0-66D90D0B7739}"/>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B45FF32D-38B0-40D9-AE31-BF47627096E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9533740F-A830-4B03-81E5-3F3454A295F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BB9A23-FCF1-4FA1-A57B-0D33124672C6}" type="slidenum">
              <a:rPr lang="en-US" altLang="en-US"/>
              <a:pPr>
                <a:spcBef>
                  <a:spcPct val="0"/>
                </a:spcBef>
              </a:pPr>
              <a:t>26</a:t>
            </a:fld>
            <a:endParaRPr lang="en-US" altLang="en-US"/>
          </a:p>
        </p:txBody>
      </p:sp>
      <p:sp>
        <p:nvSpPr>
          <p:cNvPr id="59395" name="Rectangle 2">
            <a:extLst>
              <a:ext uri="{FF2B5EF4-FFF2-40B4-BE49-F238E27FC236}">
                <a16:creationId xmlns:a16="http://schemas.microsoft.com/office/drawing/2014/main" id="{077F2758-FD10-4BE1-91EB-B28380E1EC50}"/>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412F863B-B26C-4921-8CA6-80986739DA0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F68B1583-BD85-46B3-82A4-5A68903841B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EE0266-A25C-4072-93C1-65EE98C745E9}" type="slidenum">
              <a:rPr lang="en-US" altLang="en-US"/>
              <a:pPr>
                <a:spcBef>
                  <a:spcPct val="0"/>
                </a:spcBef>
              </a:pPr>
              <a:t>2</a:t>
            </a:fld>
            <a:endParaRPr lang="en-US" altLang="en-US"/>
          </a:p>
        </p:txBody>
      </p:sp>
      <p:sp>
        <p:nvSpPr>
          <p:cNvPr id="41987" name="Rectangle 2">
            <a:extLst>
              <a:ext uri="{FF2B5EF4-FFF2-40B4-BE49-F238E27FC236}">
                <a16:creationId xmlns:a16="http://schemas.microsoft.com/office/drawing/2014/main" id="{EA91E079-C2C8-4190-999F-0FC063BE3A0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DA535E32-DD4A-4C13-98E9-7B302CB265A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49C814C0-8C2B-4003-A85C-C6304AFDF29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5A32C4-6AA4-48B5-AA51-BCEDD7D9F01D}" type="slidenum">
              <a:rPr lang="en-US" altLang="en-US"/>
              <a:pPr>
                <a:spcBef>
                  <a:spcPct val="0"/>
                </a:spcBef>
              </a:pPr>
              <a:t>27</a:t>
            </a:fld>
            <a:endParaRPr lang="en-US" altLang="en-US"/>
          </a:p>
        </p:txBody>
      </p:sp>
      <p:sp>
        <p:nvSpPr>
          <p:cNvPr id="60419" name="Rectangle 2">
            <a:extLst>
              <a:ext uri="{FF2B5EF4-FFF2-40B4-BE49-F238E27FC236}">
                <a16:creationId xmlns:a16="http://schemas.microsoft.com/office/drawing/2014/main" id="{E1733D92-396B-447B-AA1F-E95DA502EFFB}"/>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B447BC15-0311-43B6-8DB8-40C31E639B3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F4869F86-F64A-4663-A2FC-16EFBB5398C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540EB1-66D3-437E-A35B-FA724D39C1AB}" type="slidenum">
              <a:rPr lang="en-US" altLang="en-US"/>
              <a:pPr>
                <a:spcBef>
                  <a:spcPct val="0"/>
                </a:spcBef>
              </a:pPr>
              <a:t>28</a:t>
            </a:fld>
            <a:endParaRPr lang="en-US" altLang="en-US"/>
          </a:p>
        </p:txBody>
      </p:sp>
      <p:sp>
        <p:nvSpPr>
          <p:cNvPr id="61443" name="Rectangle 2">
            <a:extLst>
              <a:ext uri="{FF2B5EF4-FFF2-40B4-BE49-F238E27FC236}">
                <a16:creationId xmlns:a16="http://schemas.microsoft.com/office/drawing/2014/main" id="{470F46D9-F8B0-4CF0-AF36-C49DA2DEB9F8}"/>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0C6E1778-8C3C-468A-8F0C-D3F59C03777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82A3690A-CF41-4473-80F3-C297832B17C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9997D0-42C7-47C6-8B9E-EFDEAD9F60BB}" type="slidenum">
              <a:rPr lang="en-US" altLang="en-US"/>
              <a:pPr>
                <a:spcBef>
                  <a:spcPct val="0"/>
                </a:spcBef>
              </a:pPr>
              <a:t>29</a:t>
            </a:fld>
            <a:endParaRPr lang="en-US" altLang="en-US"/>
          </a:p>
        </p:txBody>
      </p:sp>
      <p:sp>
        <p:nvSpPr>
          <p:cNvPr id="62467" name="Rectangle 2">
            <a:extLst>
              <a:ext uri="{FF2B5EF4-FFF2-40B4-BE49-F238E27FC236}">
                <a16:creationId xmlns:a16="http://schemas.microsoft.com/office/drawing/2014/main" id="{BBEA46F6-903C-4E0B-97D0-346FBCF54F36}"/>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3FEA4CC7-1AD4-4ABE-8ECE-947A39AE03F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5D0CFF1B-7EE2-4D89-96BD-5C13B22BCC3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1CF867-257A-41D8-A3C4-77C9C00D84DD}" type="slidenum">
              <a:rPr lang="en-US" altLang="en-US"/>
              <a:pPr>
                <a:spcBef>
                  <a:spcPct val="0"/>
                </a:spcBef>
              </a:pPr>
              <a:t>30</a:t>
            </a:fld>
            <a:endParaRPr lang="en-US" altLang="en-US"/>
          </a:p>
        </p:txBody>
      </p:sp>
      <p:sp>
        <p:nvSpPr>
          <p:cNvPr id="63491" name="Rectangle 2">
            <a:extLst>
              <a:ext uri="{FF2B5EF4-FFF2-40B4-BE49-F238E27FC236}">
                <a16:creationId xmlns:a16="http://schemas.microsoft.com/office/drawing/2014/main" id="{64484019-AD0D-409E-A3A7-906BB2329B22}"/>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5BE09D6B-2BAD-45CC-AA34-145EE2C2CC5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9FD51B9C-EA9A-4F5F-80BF-4D1A948FCE3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492D71-8522-4F93-895B-E5A6DCE117DD}" type="slidenum">
              <a:rPr lang="en-US" altLang="en-US"/>
              <a:pPr>
                <a:spcBef>
                  <a:spcPct val="0"/>
                </a:spcBef>
              </a:pPr>
              <a:t>31</a:t>
            </a:fld>
            <a:endParaRPr lang="en-US" altLang="en-US"/>
          </a:p>
        </p:txBody>
      </p:sp>
      <p:sp>
        <p:nvSpPr>
          <p:cNvPr id="64515" name="Rectangle 2">
            <a:extLst>
              <a:ext uri="{FF2B5EF4-FFF2-40B4-BE49-F238E27FC236}">
                <a16:creationId xmlns:a16="http://schemas.microsoft.com/office/drawing/2014/main" id="{27186403-7E91-4AE8-9AAF-67BD39281D8F}"/>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391DAD9D-0F54-485E-8500-59DA0F6E22F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83FEBEDD-B348-4434-ABFE-5C04E981F0D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88A9F2-21BB-489F-ACFB-6D7C0695662E}" type="slidenum">
              <a:rPr lang="en-US" altLang="en-US"/>
              <a:pPr>
                <a:spcBef>
                  <a:spcPct val="0"/>
                </a:spcBef>
              </a:pPr>
              <a:t>32</a:t>
            </a:fld>
            <a:endParaRPr lang="en-US" altLang="en-US"/>
          </a:p>
        </p:txBody>
      </p:sp>
      <p:sp>
        <p:nvSpPr>
          <p:cNvPr id="65539" name="Rectangle 2">
            <a:extLst>
              <a:ext uri="{FF2B5EF4-FFF2-40B4-BE49-F238E27FC236}">
                <a16:creationId xmlns:a16="http://schemas.microsoft.com/office/drawing/2014/main" id="{BD53B63A-3D7B-4C1A-8E02-FE4784DF7DB5}"/>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B4416D23-6904-4B31-B5B3-373137C2E3E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306DF2F9-BD8B-49B2-B946-C475406DDA5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7D51A0-5AAB-44BC-96AF-12B791739480}" type="slidenum">
              <a:rPr lang="en-US" altLang="en-US"/>
              <a:pPr>
                <a:spcBef>
                  <a:spcPct val="0"/>
                </a:spcBef>
              </a:pPr>
              <a:t>33</a:t>
            </a:fld>
            <a:endParaRPr lang="en-US" altLang="en-US"/>
          </a:p>
        </p:txBody>
      </p:sp>
      <p:sp>
        <p:nvSpPr>
          <p:cNvPr id="66563" name="Rectangle 2">
            <a:extLst>
              <a:ext uri="{FF2B5EF4-FFF2-40B4-BE49-F238E27FC236}">
                <a16:creationId xmlns:a16="http://schemas.microsoft.com/office/drawing/2014/main" id="{C51DE4B5-F780-4B4F-B328-82008F1C605A}"/>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C133B246-469B-4B40-8FEE-4734633E7F0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8307A905-866D-4184-9F1F-187F57D3321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9105A7-606C-4FAD-A66F-6E38C41524C3}" type="slidenum">
              <a:rPr lang="en-US" altLang="en-US"/>
              <a:pPr>
                <a:spcBef>
                  <a:spcPct val="0"/>
                </a:spcBef>
              </a:pPr>
              <a:t>34</a:t>
            </a:fld>
            <a:endParaRPr lang="en-US" altLang="en-US"/>
          </a:p>
        </p:txBody>
      </p:sp>
      <p:sp>
        <p:nvSpPr>
          <p:cNvPr id="67587" name="Rectangle 2">
            <a:extLst>
              <a:ext uri="{FF2B5EF4-FFF2-40B4-BE49-F238E27FC236}">
                <a16:creationId xmlns:a16="http://schemas.microsoft.com/office/drawing/2014/main" id="{FF73B87C-2C2A-4B0A-8C14-197DF7E657D3}"/>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95A1775C-2EFA-4E4B-83E3-1699F1D9CFB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93E9CCA3-EAC5-42E1-9E5B-79DCAE0DD9D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7E3A8A-88DC-4E4C-9C4B-5CFAACE93031}" type="slidenum">
              <a:rPr lang="en-US" altLang="en-US"/>
              <a:pPr>
                <a:spcBef>
                  <a:spcPct val="0"/>
                </a:spcBef>
              </a:pPr>
              <a:t>35</a:t>
            </a:fld>
            <a:endParaRPr lang="en-US" altLang="en-US"/>
          </a:p>
        </p:txBody>
      </p:sp>
      <p:sp>
        <p:nvSpPr>
          <p:cNvPr id="68611" name="Rectangle 2">
            <a:extLst>
              <a:ext uri="{FF2B5EF4-FFF2-40B4-BE49-F238E27FC236}">
                <a16:creationId xmlns:a16="http://schemas.microsoft.com/office/drawing/2014/main" id="{39B29607-2D00-4837-A139-11B3B1837C73}"/>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6ECECE22-0A92-484A-BFFA-728A2207548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E1E763A4-9B8A-489B-B1B2-7AFE278A8D9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76DF8C-F333-4D4E-BF9D-293321EC574A}" type="slidenum">
              <a:rPr lang="en-US" altLang="en-US"/>
              <a:pPr>
                <a:spcBef>
                  <a:spcPct val="0"/>
                </a:spcBef>
              </a:pPr>
              <a:t>36</a:t>
            </a:fld>
            <a:endParaRPr lang="en-US" altLang="en-US"/>
          </a:p>
        </p:txBody>
      </p:sp>
      <p:sp>
        <p:nvSpPr>
          <p:cNvPr id="69635" name="Rectangle 2">
            <a:extLst>
              <a:ext uri="{FF2B5EF4-FFF2-40B4-BE49-F238E27FC236}">
                <a16:creationId xmlns:a16="http://schemas.microsoft.com/office/drawing/2014/main" id="{9D933FC1-8522-49F0-B024-01E3E6AF4918}"/>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733BE4E8-F479-4BD8-AC61-51959DFA9E2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EF0D1D4B-D462-4583-80AA-78842588F38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A926BE-9467-4357-B913-680835AB5D28}" type="slidenum">
              <a:rPr lang="en-US" altLang="en-US"/>
              <a:pPr>
                <a:spcBef>
                  <a:spcPct val="0"/>
                </a:spcBef>
              </a:pPr>
              <a:t>4</a:t>
            </a:fld>
            <a:endParaRPr lang="en-US" altLang="en-US"/>
          </a:p>
        </p:txBody>
      </p:sp>
      <p:sp>
        <p:nvSpPr>
          <p:cNvPr id="43011" name="Rectangle 2">
            <a:extLst>
              <a:ext uri="{FF2B5EF4-FFF2-40B4-BE49-F238E27FC236}">
                <a16:creationId xmlns:a16="http://schemas.microsoft.com/office/drawing/2014/main" id="{37A4244C-FB45-405F-9727-F181711D251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E50B3CF0-28EA-4AC4-863F-CC70BE32E39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CC728EA3-7D6F-4785-8E99-79D616AD4DE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2BCBE0-F7DC-4A1C-BDE2-8DC5BD153E2D}" type="slidenum">
              <a:rPr lang="en-US" altLang="en-US"/>
              <a:pPr>
                <a:spcBef>
                  <a:spcPct val="0"/>
                </a:spcBef>
              </a:pPr>
              <a:t>37</a:t>
            </a:fld>
            <a:endParaRPr lang="en-US" altLang="en-US"/>
          </a:p>
        </p:txBody>
      </p:sp>
      <p:sp>
        <p:nvSpPr>
          <p:cNvPr id="70659" name="Rectangle 2">
            <a:extLst>
              <a:ext uri="{FF2B5EF4-FFF2-40B4-BE49-F238E27FC236}">
                <a16:creationId xmlns:a16="http://schemas.microsoft.com/office/drawing/2014/main" id="{5118B36C-A678-42EB-A600-D93CB89540F5}"/>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78AB8361-82BA-4C42-A571-3F970357056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AC72AEBA-28C1-49F1-94A1-3346E385C79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CB0C3C-AAB3-4115-8B20-BFE659D3C1CB}" type="slidenum">
              <a:rPr lang="en-US" altLang="en-US"/>
              <a:pPr>
                <a:spcBef>
                  <a:spcPct val="0"/>
                </a:spcBef>
              </a:pPr>
              <a:t>38</a:t>
            </a:fld>
            <a:endParaRPr lang="en-US" altLang="en-US"/>
          </a:p>
        </p:txBody>
      </p:sp>
      <p:sp>
        <p:nvSpPr>
          <p:cNvPr id="71683" name="Rectangle 2">
            <a:extLst>
              <a:ext uri="{FF2B5EF4-FFF2-40B4-BE49-F238E27FC236}">
                <a16:creationId xmlns:a16="http://schemas.microsoft.com/office/drawing/2014/main" id="{0FF136CA-B6C3-49FB-8B27-B300FA522F3B}"/>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66FC56CF-37B4-4E0D-9513-C8217E0D72C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A117F38F-1AE9-405C-BE08-9E37C08D60C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532448-E922-4B60-B6E6-5433D164A17F}" type="slidenum">
              <a:rPr lang="en-US" altLang="en-US"/>
              <a:pPr>
                <a:spcBef>
                  <a:spcPct val="0"/>
                </a:spcBef>
              </a:pPr>
              <a:t>39</a:t>
            </a:fld>
            <a:endParaRPr lang="en-US" altLang="en-US"/>
          </a:p>
        </p:txBody>
      </p:sp>
      <p:sp>
        <p:nvSpPr>
          <p:cNvPr id="72707" name="Rectangle 2">
            <a:extLst>
              <a:ext uri="{FF2B5EF4-FFF2-40B4-BE49-F238E27FC236}">
                <a16:creationId xmlns:a16="http://schemas.microsoft.com/office/drawing/2014/main" id="{2B3A6592-42B3-454D-A958-099FB7E1FC32}"/>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1040B107-CC26-428A-9E4A-7F77B43E7A7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89B8075-2AD3-4B34-B60D-68C4B858D15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B1C168-E37B-463D-9EFE-A2F2D18A612C}" type="slidenum">
              <a:rPr lang="en-US" altLang="en-US"/>
              <a:pPr>
                <a:spcBef>
                  <a:spcPct val="0"/>
                </a:spcBef>
              </a:pPr>
              <a:t>5</a:t>
            </a:fld>
            <a:endParaRPr lang="en-US" altLang="en-US"/>
          </a:p>
        </p:txBody>
      </p:sp>
      <p:sp>
        <p:nvSpPr>
          <p:cNvPr id="44035" name="Rectangle 2">
            <a:extLst>
              <a:ext uri="{FF2B5EF4-FFF2-40B4-BE49-F238E27FC236}">
                <a16:creationId xmlns:a16="http://schemas.microsoft.com/office/drawing/2014/main" id="{3E993C42-C374-47B2-A637-A371A3E61406}"/>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FDAD3770-AA79-447F-BAD8-AE50EFB2FC6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4F0F5EDF-4E8D-4519-950E-D27DFF90729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89CD03-C774-441C-BC86-CDFD67F394EB}" type="slidenum">
              <a:rPr lang="en-US" altLang="en-US"/>
              <a:pPr>
                <a:spcBef>
                  <a:spcPct val="0"/>
                </a:spcBef>
              </a:pPr>
              <a:t>7</a:t>
            </a:fld>
            <a:endParaRPr lang="en-US" altLang="en-US"/>
          </a:p>
        </p:txBody>
      </p:sp>
      <p:sp>
        <p:nvSpPr>
          <p:cNvPr id="45059" name="Rectangle 2">
            <a:extLst>
              <a:ext uri="{FF2B5EF4-FFF2-40B4-BE49-F238E27FC236}">
                <a16:creationId xmlns:a16="http://schemas.microsoft.com/office/drawing/2014/main" id="{A1323CB1-B52E-4E71-9F75-8F1E646D251F}"/>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6756912C-18F6-4379-91A8-89EE0E21390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E3EB4F3D-1A01-418D-9E50-F96487574DE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06B115-2A37-4F2D-AB79-0062550E198D}" type="slidenum">
              <a:rPr lang="en-US" altLang="en-US"/>
              <a:pPr>
                <a:spcBef>
                  <a:spcPct val="0"/>
                </a:spcBef>
              </a:pPr>
              <a:t>8</a:t>
            </a:fld>
            <a:endParaRPr lang="en-US" altLang="en-US"/>
          </a:p>
        </p:txBody>
      </p:sp>
      <p:sp>
        <p:nvSpPr>
          <p:cNvPr id="46083" name="Rectangle 2">
            <a:extLst>
              <a:ext uri="{FF2B5EF4-FFF2-40B4-BE49-F238E27FC236}">
                <a16:creationId xmlns:a16="http://schemas.microsoft.com/office/drawing/2014/main" id="{DA686A2D-6D40-47B8-AE44-590901C9060E}"/>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F4F55100-A11D-408C-AA9A-F32660AC4A7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AFCD9330-6468-4A04-8904-3E1D63E89BB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ED7282-F46D-4380-9B57-0A1595B3871C}" type="slidenum">
              <a:rPr lang="en-US" altLang="en-US"/>
              <a:pPr>
                <a:spcBef>
                  <a:spcPct val="0"/>
                </a:spcBef>
              </a:pPr>
              <a:t>12</a:t>
            </a:fld>
            <a:endParaRPr lang="en-US" altLang="en-US"/>
          </a:p>
        </p:txBody>
      </p:sp>
      <p:sp>
        <p:nvSpPr>
          <p:cNvPr id="47107" name="Rectangle 2">
            <a:extLst>
              <a:ext uri="{FF2B5EF4-FFF2-40B4-BE49-F238E27FC236}">
                <a16:creationId xmlns:a16="http://schemas.microsoft.com/office/drawing/2014/main" id="{4CC8A23C-90D7-42BA-9160-9A27A5D54FF0}"/>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9687F9F2-DD8D-46BF-AAF0-DB303B7C281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6DBADA9-B383-4C3B-B9FF-E0E159458C5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4A1FED-6B5E-4AB3-A43B-6220A83ED7DC}" type="slidenum">
              <a:rPr lang="en-US" altLang="en-US"/>
              <a:pPr>
                <a:spcBef>
                  <a:spcPct val="0"/>
                </a:spcBef>
              </a:pPr>
              <a:t>13</a:t>
            </a:fld>
            <a:endParaRPr lang="en-US" altLang="en-US"/>
          </a:p>
        </p:txBody>
      </p:sp>
      <p:sp>
        <p:nvSpPr>
          <p:cNvPr id="48131" name="Rectangle 2">
            <a:extLst>
              <a:ext uri="{FF2B5EF4-FFF2-40B4-BE49-F238E27FC236}">
                <a16:creationId xmlns:a16="http://schemas.microsoft.com/office/drawing/2014/main" id="{3A88E4AD-EADC-4D48-BF89-9CA3110D3BFD}"/>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4BE7DC57-0675-4CEC-837F-0C174A920F3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0CD75A38-6751-470B-9AEB-9C2D25B2294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52CF8B-A9DB-462F-A119-4F0C9D35060C}" type="slidenum">
              <a:rPr lang="en-US" altLang="en-US"/>
              <a:pPr>
                <a:spcBef>
                  <a:spcPct val="0"/>
                </a:spcBef>
              </a:pPr>
              <a:t>14</a:t>
            </a:fld>
            <a:endParaRPr lang="en-US" altLang="en-US"/>
          </a:p>
        </p:txBody>
      </p:sp>
      <p:sp>
        <p:nvSpPr>
          <p:cNvPr id="49155" name="Rectangle 2">
            <a:extLst>
              <a:ext uri="{FF2B5EF4-FFF2-40B4-BE49-F238E27FC236}">
                <a16:creationId xmlns:a16="http://schemas.microsoft.com/office/drawing/2014/main" id="{1D7B11CC-8986-4359-9CE2-7FB70E9FDA62}"/>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384632A9-E606-4A68-9D69-7039480B679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2558DEF-7BE1-4C84-9AAF-4BDE62CC672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D0DA195-4946-44BA-903F-72C1F29727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41E60D4-B98E-4F0C-90BE-BE366327E5E2}"/>
              </a:ext>
            </a:extLst>
          </p:cNvPr>
          <p:cNvSpPr>
            <a:spLocks noGrp="1" noChangeArrowheads="1"/>
          </p:cNvSpPr>
          <p:nvPr>
            <p:ph type="sldNum" sz="quarter" idx="12"/>
          </p:nvPr>
        </p:nvSpPr>
        <p:spPr>
          <a:ln/>
        </p:spPr>
        <p:txBody>
          <a:bodyPr/>
          <a:lstStyle>
            <a:lvl1pPr>
              <a:defRPr/>
            </a:lvl1pPr>
          </a:lstStyle>
          <a:p>
            <a:fld id="{CD29D79C-C723-44C4-B8DE-07C64C30C99F}" type="slidenum">
              <a:rPr lang="en-US" altLang="en-US"/>
              <a:pPr/>
              <a:t>‹#›</a:t>
            </a:fld>
            <a:endParaRPr lang="en-US" altLang="en-US"/>
          </a:p>
        </p:txBody>
      </p:sp>
    </p:spTree>
    <p:extLst>
      <p:ext uri="{BB962C8B-B14F-4D97-AF65-F5344CB8AC3E}">
        <p14:creationId xmlns:p14="http://schemas.microsoft.com/office/powerpoint/2010/main" val="15936129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6A59936-B1D7-4D06-A699-D010859795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2FC756F-3D2E-42D3-9BAA-371FCAF572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8FF91F3-B39C-4391-9EF3-BACEC65267D2}"/>
              </a:ext>
            </a:extLst>
          </p:cNvPr>
          <p:cNvSpPr>
            <a:spLocks noGrp="1" noChangeArrowheads="1"/>
          </p:cNvSpPr>
          <p:nvPr>
            <p:ph type="sldNum" sz="quarter" idx="12"/>
          </p:nvPr>
        </p:nvSpPr>
        <p:spPr>
          <a:ln/>
        </p:spPr>
        <p:txBody>
          <a:bodyPr/>
          <a:lstStyle>
            <a:lvl1pPr>
              <a:defRPr/>
            </a:lvl1pPr>
          </a:lstStyle>
          <a:p>
            <a:fld id="{4833AE0E-09AC-49D8-817C-5E6E43CE6A2B}" type="slidenum">
              <a:rPr lang="en-US" altLang="en-US"/>
              <a:pPr/>
              <a:t>‹#›</a:t>
            </a:fld>
            <a:endParaRPr lang="en-US" altLang="en-US"/>
          </a:p>
        </p:txBody>
      </p:sp>
    </p:spTree>
    <p:extLst>
      <p:ext uri="{BB962C8B-B14F-4D97-AF65-F5344CB8AC3E}">
        <p14:creationId xmlns:p14="http://schemas.microsoft.com/office/powerpoint/2010/main" val="217418109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66E933-6342-4F89-B93A-AD615940B06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689BFA4-D9FC-4898-BA4F-7A1AA2988F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64502B5-CA5C-411E-99B0-77A894F48645}"/>
              </a:ext>
            </a:extLst>
          </p:cNvPr>
          <p:cNvSpPr>
            <a:spLocks noGrp="1" noChangeArrowheads="1"/>
          </p:cNvSpPr>
          <p:nvPr>
            <p:ph type="sldNum" sz="quarter" idx="12"/>
          </p:nvPr>
        </p:nvSpPr>
        <p:spPr>
          <a:ln/>
        </p:spPr>
        <p:txBody>
          <a:bodyPr/>
          <a:lstStyle>
            <a:lvl1pPr>
              <a:defRPr/>
            </a:lvl1pPr>
          </a:lstStyle>
          <a:p>
            <a:fld id="{0DA867D5-9BCC-4631-80B9-9DFAAFB20AAC}" type="slidenum">
              <a:rPr lang="en-US" altLang="en-US"/>
              <a:pPr/>
              <a:t>‹#›</a:t>
            </a:fld>
            <a:endParaRPr lang="en-US" altLang="en-US"/>
          </a:p>
        </p:txBody>
      </p:sp>
    </p:spTree>
    <p:extLst>
      <p:ext uri="{BB962C8B-B14F-4D97-AF65-F5344CB8AC3E}">
        <p14:creationId xmlns:p14="http://schemas.microsoft.com/office/powerpoint/2010/main" val="346684703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7150152E-08CC-4133-A020-09810266B5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7FC9896-7673-4D8D-B8E5-E579AB6DBA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96CE726-EE02-4F6E-A178-2C670396E4EF}"/>
              </a:ext>
            </a:extLst>
          </p:cNvPr>
          <p:cNvSpPr>
            <a:spLocks noGrp="1" noChangeArrowheads="1"/>
          </p:cNvSpPr>
          <p:nvPr>
            <p:ph type="sldNum" sz="quarter" idx="12"/>
          </p:nvPr>
        </p:nvSpPr>
        <p:spPr>
          <a:ln/>
        </p:spPr>
        <p:txBody>
          <a:bodyPr/>
          <a:lstStyle>
            <a:lvl1pPr>
              <a:defRPr/>
            </a:lvl1pPr>
          </a:lstStyle>
          <a:p>
            <a:fld id="{38A7955B-9C30-4DCC-A7AB-008FE06CF842}" type="slidenum">
              <a:rPr lang="en-US" altLang="en-US"/>
              <a:pPr/>
              <a:t>‹#›</a:t>
            </a:fld>
            <a:endParaRPr lang="en-US" altLang="en-US"/>
          </a:p>
        </p:txBody>
      </p:sp>
    </p:spTree>
    <p:extLst>
      <p:ext uri="{BB962C8B-B14F-4D97-AF65-F5344CB8AC3E}">
        <p14:creationId xmlns:p14="http://schemas.microsoft.com/office/powerpoint/2010/main" val="21868456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53837DC-0C54-4A66-94C0-A98279517E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3E46622-EEFF-4C5E-BEFB-9D9B3E2BA3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939A251-BD10-4B8C-B6B9-5365B6286200}"/>
              </a:ext>
            </a:extLst>
          </p:cNvPr>
          <p:cNvSpPr>
            <a:spLocks noGrp="1" noChangeArrowheads="1"/>
          </p:cNvSpPr>
          <p:nvPr>
            <p:ph type="sldNum" sz="quarter" idx="12"/>
          </p:nvPr>
        </p:nvSpPr>
        <p:spPr>
          <a:ln/>
        </p:spPr>
        <p:txBody>
          <a:bodyPr/>
          <a:lstStyle>
            <a:lvl1pPr>
              <a:defRPr/>
            </a:lvl1pPr>
          </a:lstStyle>
          <a:p>
            <a:fld id="{582DB18F-615B-467C-884A-B147BBFCB2F7}" type="slidenum">
              <a:rPr lang="en-US" altLang="en-US"/>
              <a:pPr/>
              <a:t>‹#›</a:t>
            </a:fld>
            <a:endParaRPr lang="en-US" altLang="en-US"/>
          </a:p>
        </p:txBody>
      </p:sp>
    </p:spTree>
    <p:extLst>
      <p:ext uri="{BB962C8B-B14F-4D97-AF65-F5344CB8AC3E}">
        <p14:creationId xmlns:p14="http://schemas.microsoft.com/office/powerpoint/2010/main" val="198270046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DAD8B55-FBB8-43BA-A767-3D5B0A0DC4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172B01-0688-4FD6-B098-53C3E6DF8B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30971A3-7565-4354-A560-656DAF301C3C}"/>
              </a:ext>
            </a:extLst>
          </p:cNvPr>
          <p:cNvSpPr>
            <a:spLocks noGrp="1" noChangeArrowheads="1"/>
          </p:cNvSpPr>
          <p:nvPr>
            <p:ph type="sldNum" sz="quarter" idx="12"/>
          </p:nvPr>
        </p:nvSpPr>
        <p:spPr>
          <a:ln/>
        </p:spPr>
        <p:txBody>
          <a:bodyPr/>
          <a:lstStyle>
            <a:lvl1pPr>
              <a:defRPr/>
            </a:lvl1pPr>
          </a:lstStyle>
          <a:p>
            <a:fld id="{AB7A6170-ED60-4ED8-BDF3-910FBBD35F92}" type="slidenum">
              <a:rPr lang="en-US" altLang="en-US"/>
              <a:pPr/>
              <a:t>‹#›</a:t>
            </a:fld>
            <a:endParaRPr lang="en-US" altLang="en-US"/>
          </a:p>
        </p:txBody>
      </p:sp>
    </p:spTree>
    <p:extLst>
      <p:ext uri="{BB962C8B-B14F-4D97-AF65-F5344CB8AC3E}">
        <p14:creationId xmlns:p14="http://schemas.microsoft.com/office/powerpoint/2010/main" val="16720531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DC89C98-79FA-4096-BADE-1F8B5ADB24B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2AB9CA1-E68B-437D-B4F1-4997A9EA32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4549F3A-407D-4DF0-8746-4DE664CC68F9}"/>
              </a:ext>
            </a:extLst>
          </p:cNvPr>
          <p:cNvSpPr>
            <a:spLocks noGrp="1" noChangeArrowheads="1"/>
          </p:cNvSpPr>
          <p:nvPr>
            <p:ph type="sldNum" sz="quarter" idx="12"/>
          </p:nvPr>
        </p:nvSpPr>
        <p:spPr>
          <a:ln/>
        </p:spPr>
        <p:txBody>
          <a:bodyPr/>
          <a:lstStyle>
            <a:lvl1pPr>
              <a:defRPr/>
            </a:lvl1pPr>
          </a:lstStyle>
          <a:p>
            <a:fld id="{F54B0231-DC86-463D-A992-35637861B43C}" type="slidenum">
              <a:rPr lang="en-US" altLang="en-US"/>
              <a:pPr/>
              <a:t>‹#›</a:t>
            </a:fld>
            <a:endParaRPr lang="en-US" altLang="en-US"/>
          </a:p>
        </p:txBody>
      </p:sp>
    </p:spTree>
    <p:extLst>
      <p:ext uri="{BB962C8B-B14F-4D97-AF65-F5344CB8AC3E}">
        <p14:creationId xmlns:p14="http://schemas.microsoft.com/office/powerpoint/2010/main" val="8331211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3CB71DC-64D7-449E-AF7B-2EFDDC141AD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90F03B9-C6B8-4762-84BB-DF5A2A23EA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92D589C-FF07-4614-84D4-57CF93E9769F}"/>
              </a:ext>
            </a:extLst>
          </p:cNvPr>
          <p:cNvSpPr>
            <a:spLocks noGrp="1" noChangeArrowheads="1"/>
          </p:cNvSpPr>
          <p:nvPr>
            <p:ph type="sldNum" sz="quarter" idx="12"/>
          </p:nvPr>
        </p:nvSpPr>
        <p:spPr>
          <a:ln/>
        </p:spPr>
        <p:txBody>
          <a:bodyPr/>
          <a:lstStyle>
            <a:lvl1pPr>
              <a:defRPr/>
            </a:lvl1pPr>
          </a:lstStyle>
          <a:p>
            <a:fld id="{583A4A24-3BF2-4EF3-8A86-9D36A496F3C5}" type="slidenum">
              <a:rPr lang="en-US" altLang="en-US"/>
              <a:pPr/>
              <a:t>‹#›</a:t>
            </a:fld>
            <a:endParaRPr lang="en-US" altLang="en-US"/>
          </a:p>
        </p:txBody>
      </p:sp>
    </p:spTree>
    <p:extLst>
      <p:ext uri="{BB962C8B-B14F-4D97-AF65-F5344CB8AC3E}">
        <p14:creationId xmlns:p14="http://schemas.microsoft.com/office/powerpoint/2010/main" val="52849297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AC4E4AC-6A27-4BCC-A949-292B9F34553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36910FB-EBD0-4626-8046-DDC4023B54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B9BEA4B-7282-4129-8B12-64E4A023EA4E}"/>
              </a:ext>
            </a:extLst>
          </p:cNvPr>
          <p:cNvSpPr>
            <a:spLocks noGrp="1" noChangeArrowheads="1"/>
          </p:cNvSpPr>
          <p:nvPr>
            <p:ph type="sldNum" sz="quarter" idx="12"/>
          </p:nvPr>
        </p:nvSpPr>
        <p:spPr>
          <a:ln/>
        </p:spPr>
        <p:txBody>
          <a:bodyPr/>
          <a:lstStyle>
            <a:lvl1pPr>
              <a:defRPr/>
            </a:lvl1pPr>
          </a:lstStyle>
          <a:p>
            <a:fld id="{68EAF139-DC51-4D2F-8ED6-6C8CB0FFBB95}" type="slidenum">
              <a:rPr lang="en-US" altLang="en-US"/>
              <a:pPr/>
              <a:t>‹#›</a:t>
            </a:fld>
            <a:endParaRPr lang="en-US" altLang="en-US"/>
          </a:p>
        </p:txBody>
      </p:sp>
    </p:spTree>
    <p:extLst>
      <p:ext uri="{BB962C8B-B14F-4D97-AF65-F5344CB8AC3E}">
        <p14:creationId xmlns:p14="http://schemas.microsoft.com/office/powerpoint/2010/main" val="384449370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8B07067-FCA1-4D06-BC52-C15F1381223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E6D6A49-CFC2-4268-9651-0069CEB14E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1F2C35A-605A-4227-91A1-75F97EB67C3B}"/>
              </a:ext>
            </a:extLst>
          </p:cNvPr>
          <p:cNvSpPr>
            <a:spLocks noGrp="1" noChangeArrowheads="1"/>
          </p:cNvSpPr>
          <p:nvPr>
            <p:ph type="sldNum" sz="quarter" idx="12"/>
          </p:nvPr>
        </p:nvSpPr>
        <p:spPr>
          <a:ln/>
        </p:spPr>
        <p:txBody>
          <a:bodyPr/>
          <a:lstStyle>
            <a:lvl1pPr>
              <a:defRPr/>
            </a:lvl1pPr>
          </a:lstStyle>
          <a:p>
            <a:fld id="{26293913-16AF-4C8F-9A1A-B2505A463691}" type="slidenum">
              <a:rPr lang="en-US" altLang="en-US"/>
              <a:pPr/>
              <a:t>‹#›</a:t>
            </a:fld>
            <a:endParaRPr lang="en-US" altLang="en-US"/>
          </a:p>
        </p:txBody>
      </p:sp>
    </p:spTree>
    <p:extLst>
      <p:ext uri="{BB962C8B-B14F-4D97-AF65-F5344CB8AC3E}">
        <p14:creationId xmlns:p14="http://schemas.microsoft.com/office/powerpoint/2010/main" val="377939202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6D1885C-670C-447A-AF30-E4A7463640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782C1FD-A5BD-4F45-B698-121CDC59A8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248E14-1656-4F47-BB69-D2B09E1D85A8}"/>
              </a:ext>
            </a:extLst>
          </p:cNvPr>
          <p:cNvSpPr>
            <a:spLocks noGrp="1" noChangeArrowheads="1"/>
          </p:cNvSpPr>
          <p:nvPr>
            <p:ph type="sldNum" sz="quarter" idx="12"/>
          </p:nvPr>
        </p:nvSpPr>
        <p:spPr>
          <a:ln/>
        </p:spPr>
        <p:txBody>
          <a:bodyPr/>
          <a:lstStyle>
            <a:lvl1pPr>
              <a:defRPr/>
            </a:lvl1pPr>
          </a:lstStyle>
          <a:p>
            <a:fld id="{1937BE95-2497-4349-B521-4378EEAB3465}" type="slidenum">
              <a:rPr lang="en-US" altLang="en-US"/>
              <a:pPr/>
              <a:t>‹#›</a:t>
            </a:fld>
            <a:endParaRPr lang="en-US" altLang="en-US"/>
          </a:p>
        </p:txBody>
      </p:sp>
    </p:spTree>
    <p:extLst>
      <p:ext uri="{BB962C8B-B14F-4D97-AF65-F5344CB8AC3E}">
        <p14:creationId xmlns:p14="http://schemas.microsoft.com/office/powerpoint/2010/main" val="12544113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1879D12-709A-4B23-A8FB-9CD68A069E6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9AFC2EE-A5BF-4027-99E9-6A5D812039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0A057C5-3A61-4564-8191-780A4E6B7ADF}"/>
              </a:ext>
            </a:extLst>
          </p:cNvPr>
          <p:cNvSpPr>
            <a:spLocks noGrp="1" noChangeArrowheads="1"/>
          </p:cNvSpPr>
          <p:nvPr>
            <p:ph type="sldNum" sz="quarter" idx="12"/>
          </p:nvPr>
        </p:nvSpPr>
        <p:spPr>
          <a:ln/>
        </p:spPr>
        <p:txBody>
          <a:bodyPr/>
          <a:lstStyle>
            <a:lvl1pPr>
              <a:defRPr/>
            </a:lvl1pPr>
          </a:lstStyle>
          <a:p>
            <a:fld id="{12694A52-000B-4C71-AA34-ED7EA94B8E4C}" type="slidenum">
              <a:rPr lang="en-US" altLang="en-US"/>
              <a:pPr/>
              <a:t>‹#›</a:t>
            </a:fld>
            <a:endParaRPr lang="en-US" altLang="en-US"/>
          </a:p>
        </p:txBody>
      </p:sp>
    </p:spTree>
    <p:extLst>
      <p:ext uri="{BB962C8B-B14F-4D97-AF65-F5344CB8AC3E}">
        <p14:creationId xmlns:p14="http://schemas.microsoft.com/office/powerpoint/2010/main" val="229198686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F15C3D9-E2AA-45C4-BDD2-EAECB9777C0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427" name="Rectangle 3">
            <a:extLst>
              <a:ext uri="{FF2B5EF4-FFF2-40B4-BE49-F238E27FC236}">
                <a16:creationId xmlns:a16="http://schemas.microsoft.com/office/drawing/2014/main" id="{C2047A68-1131-4A28-9DCE-77DFDCA3C59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28" name="Rectangle 4">
            <a:extLst>
              <a:ext uri="{FF2B5EF4-FFF2-40B4-BE49-F238E27FC236}">
                <a16:creationId xmlns:a16="http://schemas.microsoft.com/office/drawing/2014/main" id="{ACC78B84-2493-407C-9A35-AA4130E9C4F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3429" name="Rectangle 5">
            <a:extLst>
              <a:ext uri="{FF2B5EF4-FFF2-40B4-BE49-F238E27FC236}">
                <a16:creationId xmlns:a16="http://schemas.microsoft.com/office/drawing/2014/main" id="{5289193D-503A-4901-A662-5B8C2934053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430" name="Rectangle 6">
            <a:extLst>
              <a:ext uri="{FF2B5EF4-FFF2-40B4-BE49-F238E27FC236}">
                <a16:creationId xmlns:a16="http://schemas.microsoft.com/office/drawing/2014/main" id="{AF964D88-14E7-413E-B267-C97020ABE30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88F8F33B-1040-4898-AAB8-24B0CAA1D52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4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4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4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tmplLst>
          <p:tmpl lvl="1">
            <p:tnLst>
              <p:par>
                <p:cTn presetID="1" presetClass="entr" presetSubtype="0" fill="hold" nodeType="clickEffect">
                  <p:stCondLst>
                    <p:cond delay="0"/>
                  </p:stCondLst>
                  <p:childTnLst>
                    <p:set>
                      <p:cBhvr>
                        <p:cTn dur="1" fill="hold">
                          <p:stCondLst>
                            <p:cond delay="0"/>
                          </p:stCondLst>
                        </p:cTn>
                        <p:tgtEl>
                          <p:spTgt spid="1034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34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34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34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3427"/>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Documents%20and%20Settings\harrisr\My%20Documents\My%20Music\Frank%20Sinatra\Songs%20for%20Swingin'%20Lovers!\09%20I've%20Got%20You%20Under%20My%20Skin.wma"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http://biology.clc.uc.edu/fankhauser/Labs/Anatomy_&amp;_Physiology/A&amp;P201/Skeletal/selected_bones/pelvis_male_superior_PB121177.JPG" TargetMode="External"/><Relationship Id="rId7" Type="http://schemas.openxmlformats.org/officeDocument/2006/relationships/hyperlink" Target="http://biology.clc.uc.edu/fankhauser/Labs/Anatomy_&amp;_Physiology/A&amp;P201/Skeletal/selected_bones/pelvis_female_superior_PB121175.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hyperlink" Target="http://biology.clc.uc.edu/fankhauser/Labs/Anatomy_&amp;_Physiology/A&amp;P201/Skeletal/selected_bones/pelvis_female_anterior_PB121174.JPG" TargetMode="External"/><Relationship Id="rId10" Type="http://schemas.openxmlformats.org/officeDocument/2006/relationships/image" Target="../media/image40.jpeg"/><Relationship Id="rId4" Type="http://schemas.openxmlformats.org/officeDocument/2006/relationships/image" Target="../media/image37.jpeg"/><Relationship Id="rId9" Type="http://schemas.openxmlformats.org/officeDocument/2006/relationships/hyperlink" Target="http://biology.clc.uc.edu/fankhauser/Labs/Anatomy_&amp;_Physiology/A&amp;P201/Skeletal/selected_bones/pelvis_male_anterior_PB121176.JPG"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image" Target="../media/image42.jpeg"/><Relationship Id="rId5" Type="http://schemas.openxmlformats.org/officeDocument/2006/relationships/slide" Target="slide19.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Documents%20and%20Settings\harrisr\My%20Documents\My%20Music\Frank%20Sinatra\Songs%20for%20Swingin'%20Lovers!\01%20You%20Make%20Me%20Feel%20So%20Young.wma" TargetMode="External"/><Relationship Id="rId1" Type="http://schemas.openxmlformats.org/officeDocument/2006/relationships/audio" Target="file:///C:\Documents%20and%20Settings\harrisr\My%20Documents\My%20Music\Unknown%20Artist\Unknown%20Album%20(11-12-2007%207-03-34%20AM)\06%20Track%206.wma" TargetMode="External"/><Relationship Id="rId6" Type="http://schemas.openxmlformats.org/officeDocument/2006/relationships/image" Target="../media/image45.png"/><Relationship Id="rId5" Type="http://schemas.openxmlformats.org/officeDocument/2006/relationships/image" Target="../media/image3.png"/><Relationship Id="rId4"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H-lso0JL3Z8"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hyperlink" Target="http://www.nlm.nih.gov/visibleproofs/education/anthropologica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hyfiles.org/192forensic_anthro/" TargetMode="External"/><Relationship Id="rId5" Type="http://schemas.openxmlformats.org/officeDocument/2006/relationships/hyperlink" Target="http://www.nifs.com.au/FactFiles/bones/how.asp?page=how&amp;title=Forensic%20Anthropology" TargetMode="External"/><Relationship Id="rId4" Type="http://schemas.openxmlformats.org/officeDocument/2006/relationships/hyperlink" Target="http://www.forensicanthro.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A0BA734-A3E9-46B1-80D3-A97E94FC2C4C}"/>
              </a:ext>
            </a:extLst>
          </p:cNvPr>
          <p:cNvSpPr>
            <a:spLocks noGrp="1" noChangeArrowheads="1"/>
          </p:cNvSpPr>
          <p:nvPr>
            <p:ph type="ctrTitle"/>
          </p:nvPr>
        </p:nvSpPr>
        <p:spPr>
          <a:xfrm>
            <a:off x="0" y="685800"/>
            <a:ext cx="9144000" cy="1470025"/>
          </a:xfrm>
        </p:spPr>
        <p:txBody>
          <a:bodyPr/>
          <a:lstStyle/>
          <a:p>
            <a:pPr algn="l" eaLnBrk="1" hangingPunct="1">
              <a:defRPr/>
            </a:pPr>
            <a:r>
              <a:rPr lang="en-US" b="1">
                <a:effectLst>
                  <a:outerShdw blurRad="38100" dist="38100" dir="2700000" algn="tl">
                    <a:srgbClr val="C0C0C0"/>
                  </a:outerShdw>
                </a:effectLst>
                <a:latin typeface="Bones" pitchFamily="34" charset="0"/>
              </a:rPr>
              <a:t>Forensic Anthropology</a:t>
            </a:r>
            <a:r>
              <a:rPr lang="en-US" sz="4000" b="1">
                <a:latin typeface="Bones" pitchFamily="34" charset="0"/>
              </a:rPr>
              <a:t>: S</a:t>
            </a:r>
            <a:r>
              <a:rPr lang="en-US" sz="3600" b="1">
                <a:latin typeface="Bones" pitchFamily="34" charset="0"/>
              </a:rPr>
              <a:t>tudying Bones</a:t>
            </a:r>
            <a:br>
              <a:rPr lang="en-US" sz="3600" b="1">
                <a:latin typeface="Bones" pitchFamily="34" charset="0"/>
              </a:rPr>
            </a:br>
            <a:r>
              <a:rPr lang="en-US" sz="2800" b="1">
                <a:latin typeface="Bones" pitchFamily="34" charset="0"/>
              </a:rPr>
              <a:t>What type</a:t>
            </a:r>
            <a:r>
              <a:rPr lang="en-US" sz="4000" b="1" u="sng">
                <a:effectLst>
                  <a:outerShdw blurRad="38100" dist="38100" dir="2700000" algn="tl">
                    <a:srgbClr val="C0C0C0"/>
                  </a:outerShdw>
                </a:effectLst>
                <a:latin typeface="Bones" pitchFamily="34" charset="0"/>
              </a:rPr>
              <a:t>s</a:t>
            </a:r>
            <a:r>
              <a:rPr lang="en-US" sz="2800" b="1">
                <a:latin typeface="Bones" pitchFamily="34" charset="0"/>
              </a:rPr>
              <a:t> of information can we gather from studying bones as evidence?</a:t>
            </a:r>
          </a:p>
        </p:txBody>
      </p:sp>
      <p:sp>
        <p:nvSpPr>
          <p:cNvPr id="2051" name="AutoShape 7" descr="http://people.stu.ca/~mclaugh/skeleton8a.GIF">
            <a:extLst>
              <a:ext uri="{FF2B5EF4-FFF2-40B4-BE49-F238E27FC236}">
                <a16:creationId xmlns:a16="http://schemas.microsoft.com/office/drawing/2014/main" id="{DEC6621C-C57F-43B8-B3AD-5196FD59D899}"/>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052" name="Picture 8">
            <a:extLst>
              <a:ext uri="{FF2B5EF4-FFF2-40B4-BE49-F238E27FC236}">
                <a16:creationId xmlns:a16="http://schemas.microsoft.com/office/drawing/2014/main" id="{32BB184E-A221-49AF-8758-EF79D2FAC2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4063" y="2743200"/>
            <a:ext cx="293211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09 I've Got You Under My Skin.wma">
            <a:hlinkClick r:id="" action="ppaction://media"/>
            <a:extLst>
              <a:ext uri="{FF2B5EF4-FFF2-40B4-BE49-F238E27FC236}">
                <a16:creationId xmlns:a16="http://schemas.microsoft.com/office/drawing/2014/main" id="{4B275C9C-7B7D-4870-9BF3-2241B90293C2}"/>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524000" y="1066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05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23004" fill="hold"/>
                                        <p:tgtEl>
                                          <p:spTgt spid="2058"/>
                                        </p:tgtEl>
                                      </p:cBhvr>
                                    </p:cmd>
                                  </p:childTnLst>
                                </p:cTn>
                              </p:par>
                            </p:childTnLst>
                          </p:cTn>
                        </p:par>
                      </p:childTnLst>
                    </p:cTn>
                  </p:par>
                </p:childTnLst>
              </p:cTn>
              <p:nextCondLst>
                <p:cond evt="onClick" delay="0">
                  <p:tgtEl>
                    <p:spTgt spid="205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5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34DDDD1-ECB9-48B0-82EB-1047A3B5BBE7}"/>
              </a:ext>
            </a:extLst>
          </p:cNvPr>
          <p:cNvSpPr>
            <a:spLocks noGrp="1"/>
          </p:cNvSpPr>
          <p:nvPr>
            <p:ph type="title"/>
          </p:nvPr>
        </p:nvSpPr>
        <p:spPr>
          <a:xfrm>
            <a:off x="457200" y="17463"/>
            <a:ext cx="8229600" cy="1143000"/>
          </a:xfrm>
        </p:spPr>
        <p:txBody>
          <a:bodyPr/>
          <a:lstStyle/>
          <a:p>
            <a:r>
              <a:rPr lang="en-US" altLang="en-US"/>
              <a:t>Directional Vocabulary</a:t>
            </a:r>
          </a:p>
        </p:txBody>
      </p:sp>
      <p:sp>
        <p:nvSpPr>
          <p:cNvPr id="9219" name="Content Placeholder 2">
            <a:extLst>
              <a:ext uri="{FF2B5EF4-FFF2-40B4-BE49-F238E27FC236}">
                <a16:creationId xmlns:a16="http://schemas.microsoft.com/office/drawing/2014/main" id="{EF6C3F3E-F4AC-4D01-9AAB-0AFF99EA1722}"/>
              </a:ext>
            </a:extLst>
          </p:cNvPr>
          <p:cNvSpPr>
            <a:spLocks noGrp="1"/>
          </p:cNvSpPr>
          <p:nvPr>
            <p:ph idx="1"/>
          </p:nvPr>
        </p:nvSpPr>
        <p:spPr>
          <a:xfrm>
            <a:off x="457200" y="838200"/>
            <a:ext cx="8229600" cy="5287963"/>
          </a:xfrm>
        </p:spPr>
        <p:txBody>
          <a:bodyPr/>
          <a:lstStyle/>
          <a:p>
            <a:r>
              <a:rPr lang="en-US" altLang="en-US" sz="2000" b="1">
                <a:solidFill>
                  <a:srgbClr val="000000"/>
                </a:solidFill>
                <a:latin typeface="Times New Roman" panose="02020603050405020304" pitchFamily="18" charset="0"/>
              </a:rPr>
              <a:t>Anterior </a:t>
            </a:r>
            <a:r>
              <a:rPr lang="en-US" altLang="en-US" sz="2000">
                <a:solidFill>
                  <a:srgbClr val="000000"/>
                </a:solidFill>
                <a:latin typeface="Times New Roman" panose="02020603050405020304" pitchFamily="18" charset="0"/>
              </a:rPr>
              <a:t>– Front of a person</a:t>
            </a:r>
          </a:p>
          <a:p>
            <a:r>
              <a:rPr lang="en-US" altLang="en-US" sz="2000" b="1">
                <a:solidFill>
                  <a:srgbClr val="000000"/>
                </a:solidFill>
                <a:latin typeface="Times New Roman" panose="02020603050405020304" pitchFamily="18" charset="0"/>
              </a:rPr>
              <a:t>Posterior </a:t>
            </a:r>
            <a:r>
              <a:rPr lang="en-US" altLang="en-US" sz="2000">
                <a:solidFill>
                  <a:srgbClr val="000000"/>
                </a:solidFill>
                <a:latin typeface="Times New Roman" panose="02020603050405020304" pitchFamily="18" charset="0"/>
              </a:rPr>
              <a:t>– rear of the person</a:t>
            </a:r>
          </a:p>
          <a:p>
            <a:r>
              <a:rPr lang="en-US" altLang="en-US" sz="2000" b="1">
                <a:solidFill>
                  <a:srgbClr val="000000"/>
                </a:solidFill>
                <a:latin typeface="Times New Roman" panose="02020603050405020304" pitchFamily="18" charset="0"/>
              </a:rPr>
              <a:t>Caudal </a:t>
            </a:r>
            <a:r>
              <a:rPr lang="en-US" altLang="en-US" sz="2000">
                <a:solidFill>
                  <a:srgbClr val="000000"/>
                </a:solidFill>
                <a:latin typeface="Times New Roman" panose="02020603050405020304" pitchFamily="18" charset="0"/>
              </a:rPr>
              <a:t>– towards the feet of a person</a:t>
            </a:r>
          </a:p>
          <a:p>
            <a:r>
              <a:rPr lang="en-US" altLang="en-US" sz="2000" b="1">
                <a:solidFill>
                  <a:srgbClr val="000000"/>
                </a:solidFill>
                <a:latin typeface="Times New Roman" panose="02020603050405020304" pitchFamily="18" charset="0"/>
              </a:rPr>
              <a:t>Cranial </a:t>
            </a:r>
            <a:r>
              <a:rPr lang="en-US" altLang="en-US" sz="2000">
                <a:solidFill>
                  <a:srgbClr val="000000"/>
                </a:solidFill>
                <a:latin typeface="Times New Roman" panose="02020603050405020304" pitchFamily="18" charset="0"/>
              </a:rPr>
              <a:t>– towards the head of a person</a:t>
            </a:r>
          </a:p>
          <a:p>
            <a:r>
              <a:rPr lang="en-US" altLang="en-US" sz="2000" b="1">
                <a:solidFill>
                  <a:srgbClr val="000000"/>
                </a:solidFill>
                <a:latin typeface="Times New Roman" panose="02020603050405020304" pitchFamily="18" charset="0"/>
              </a:rPr>
              <a:t>Deep </a:t>
            </a:r>
            <a:r>
              <a:rPr lang="en-US" altLang="en-US" sz="2000">
                <a:solidFill>
                  <a:srgbClr val="000000"/>
                </a:solidFill>
                <a:latin typeface="Times New Roman" panose="02020603050405020304" pitchFamily="18" charset="0"/>
              </a:rPr>
              <a:t>– further from the surface</a:t>
            </a:r>
          </a:p>
          <a:p>
            <a:r>
              <a:rPr lang="en-US" altLang="en-US" sz="2000" b="1">
                <a:solidFill>
                  <a:srgbClr val="000000"/>
                </a:solidFill>
                <a:latin typeface="Times New Roman" panose="02020603050405020304" pitchFamily="18" charset="0"/>
              </a:rPr>
              <a:t>Distal </a:t>
            </a:r>
            <a:r>
              <a:rPr lang="en-US" altLang="en-US" sz="2000">
                <a:solidFill>
                  <a:srgbClr val="000000"/>
                </a:solidFill>
                <a:latin typeface="Times New Roman" panose="02020603050405020304" pitchFamily="18" charset="0"/>
              </a:rPr>
              <a:t>– part of the limb furthest from the body</a:t>
            </a:r>
          </a:p>
          <a:p>
            <a:r>
              <a:rPr lang="en-US" altLang="en-US" sz="2000" b="1">
                <a:solidFill>
                  <a:srgbClr val="000000"/>
                </a:solidFill>
                <a:latin typeface="Times New Roman" panose="02020603050405020304" pitchFamily="18" charset="0"/>
              </a:rPr>
              <a:t>Dorsal </a:t>
            </a:r>
            <a:r>
              <a:rPr lang="en-US" altLang="en-US" sz="2000">
                <a:solidFill>
                  <a:srgbClr val="000000"/>
                </a:solidFill>
                <a:latin typeface="Times New Roman" panose="02020603050405020304" pitchFamily="18" charset="0"/>
              </a:rPr>
              <a:t>– along the back</a:t>
            </a:r>
          </a:p>
          <a:p>
            <a:r>
              <a:rPr lang="en-US" altLang="en-US" sz="2000" b="1">
                <a:solidFill>
                  <a:srgbClr val="000000"/>
                </a:solidFill>
                <a:latin typeface="Times New Roman" panose="02020603050405020304" pitchFamily="18" charset="0"/>
              </a:rPr>
              <a:t>Frontal plane </a:t>
            </a:r>
            <a:r>
              <a:rPr lang="en-US" altLang="en-US" sz="2000">
                <a:solidFill>
                  <a:srgbClr val="000000"/>
                </a:solidFill>
                <a:latin typeface="Times New Roman" panose="02020603050405020304" pitchFamily="18" charset="0"/>
              </a:rPr>
              <a:t>– body plane that divides the person into dorsal and ventral parts</a:t>
            </a:r>
          </a:p>
          <a:p>
            <a:r>
              <a:rPr lang="en-US" altLang="en-US" sz="2000" b="1">
                <a:solidFill>
                  <a:srgbClr val="000000"/>
                </a:solidFill>
                <a:latin typeface="Times New Roman" panose="02020603050405020304" pitchFamily="18" charset="0"/>
              </a:rPr>
              <a:t>Lateral </a:t>
            </a:r>
            <a:r>
              <a:rPr lang="en-US" altLang="en-US" sz="2000">
                <a:solidFill>
                  <a:srgbClr val="000000"/>
                </a:solidFill>
                <a:latin typeface="Times New Roman" panose="02020603050405020304" pitchFamily="18" charset="0"/>
              </a:rPr>
              <a:t>– side of a person</a:t>
            </a:r>
          </a:p>
          <a:p>
            <a:r>
              <a:rPr lang="en-US" altLang="en-US" sz="2000" b="1">
                <a:solidFill>
                  <a:srgbClr val="000000"/>
                </a:solidFill>
                <a:latin typeface="Times New Roman" panose="02020603050405020304" pitchFamily="18" charset="0"/>
              </a:rPr>
              <a:t>Mid-Sagittal </a:t>
            </a:r>
            <a:r>
              <a:rPr lang="en-US" altLang="en-US" sz="2000">
                <a:solidFill>
                  <a:srgbClr val="000000"/>
                </a:solidFill>
                <a:latin typeface="Times New Roman" panose="02020603050405020304" pitchFamily="18" charset="0"/>
              </a:rPr>
              <a:t>– body plane that divides the person into “equal” right and left halves</a:t>
            </a:r>
          </a:p>
          <a:p>
            <a:r>
              <a:rPr lang="en-US" altLang="en-US" sz="2000" b="1">
                <a:solidFill>
                  <a:srgbClr val="000000"/>
                </a:solidFill>
                <a:latin typeface="Times New Roman" panose="02020603050405020304" pitchFamily="18" charset="0"/>
              </a:rPr>
              <a:t>Proximal </a:t>
            </a:r>
            <a:r>
              <a:rPr lang="en-US" altLang="en-US" sz="2000">
                <a:solidFill>
                  <a:srgbClr val="000000"/>
                </a:solidFill>
                <a:latin typeface="Times New Roman" panose="02020603050405020304" pitchFamily="18" charset="0"/>
              </a:rPr>
              <a:t>– part of the limb closest to the body</a:t>
            </a:r>
          </a:p>
          <a:p>
            <a:r>
              <a:rPr lang="en-US" altLang="en-US" sz="2000" b="1">
                <a:solidFill>
                  <a:srgbClr val="000000"/>
                </a:solidFill>
                <a:latin typeface="Times New Roman" panose="02020603050405020304" pitchFamily="18" charset="0"/>
              </a:rPr>
              <a:t>Superficial </a:t>
            </a:r>
            <a:r>
              <a:rPr lang="en-US" altLang="en-US" sz="2000">
                <a:solidFill>
                  <a:srgbClr val="000000"/>
                </a:solidFill>
                <a:latin typeface="Times New Roman" panose="02020603050405020304" pitchFamily="18" charset="0"/>
              </a:rPr>
              <a:t>– closer to the surface</a:t>
            </a:r>
          </a:p>
          <a:p>
            <a:r>
              <a:rPr lang="en-US" altLang="en-US" sz="2000" b="1">
                <a:solidFill>
                  <a:srgbClr val="000000"/>
                </a:solidFill>
                <a:latin typeface="Times New Roman" panose="02020603050405020304" pitchFamily="18" charset="0"/>
              </a:rPr>
              <a:t>Transverse </a:t>
            </a:r>
            <a:r>
              <a:rPr lang="en-US" altLang="en-US" sz="2000">
                <a:solidFill>
                  <a:srgbClr val="000000"/>
                </a:solidFill>
                <a:latin typeface="Times New Roman" panose="02020603050405020304" pitchFamily="18" charset="0"/>
              </a:rPr>
              <a:t>– body plane that divides the body into cranial and caudal parts</a:t>
            </a:r>
          </a:p>
          <a:p>
            <a:r>
              <a:rPr lang="en-US" altLang="en-US" sz="2000" b="1">
                <a:solidFill>
                  <a:srgbClr val="000000"/>
                </a:solidFill>
                <a:latin typeface="Times New Roman" panose="02020603050405020304" pitchFamily="18" charset="0"/>
              </a:rPr>
              <a:t>Ventral </a:t>
            </a:r>
            <a:r>
              <a:rPr lang="en-US" altLang="en-US" sz="2000">
                <a:solidFill>
                  <a:srgbClr val="000000"/>
                </a:solidFill>
                <a:latin typeface="Times New Roman" panose="02020603050405020304" pitchFamily="18" charset="0"/>
              </a:rPr>
              <a:t>– along the belly surface</a:t>
            </a:r>
            <a:endParaRPr lang="en-US" altLang="en-US" sz="200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EE611627-2D54-492A-8634-693BA07322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57200"/>
            <a:ext cx="4495800"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BD34CAC-DAB9-4645-972E-92B00802D1EE}"/>
              </a:ext>
            </a:extLst>
          </p:cNvPr>
          <p:cNvSpPr>
            <a:spLocks noGrp="1" noChangeArrowheads="1"/>
          </p:cNvSpPr>
          <p:nvPr>
            <p:ph type="title"/>
          </p:nvPr>
        </p:nvSpPr>
        <p:spPr/>
        <p:txBody>
          <a:bodyPr/>
          <a:lstStyle/>
          <a:p>
            <a:pPr eaLnBrk="1" hangingPunct="1"/>
            <a:endParaRPr lang="en-US" altLang="en-US"/>
          </a:p>
        </p:txBody>
      </p:sp>
      <p:sp>
        <p:nvSpPr>
          <p:cNvPr id="11267" name="Rectangle 3">
            <a:extLst>
              <a:ext uri="{FF2B5EF4-FFF2-40B4-BE49-F238E27FC236}">
                <a16:creationId xmlns:a16="http://schemas.microsoft.com/office/drawing/2014/main" id="{8565322B-78F2-48E3-B74E-4191FA8CAE05}"/>
              </a:ext>
            </a:extLst>
          </p:cNvPr>
          <p:cNvSpPr>
            <a:spLocks noGrp="1" noChangeArrowheads="1"/>
          </p:cNvSpPr>
          <p:nvPr>
            <p:ph type="body" idx="1"/>
          </p:nvPr>
        </p:nvSpPr>
        <p:spPr/>
        <p:txBody>
          <a:bodyPr/>
          <a:lstStyle/>
          <a:p>
            <a:pPr eaLnBrk="1" hangingPunct="1"/>
            <a:endParaRPr lang="en-US" altLang="en-US"/>
          </a:p>
        </p:txBody>
      </p:sp>
      <p:pic>
        <p:nvPicPr>
          <p:cNvPr id="11268" name="Picture 4" descr="sacrum_pelvis">
            <a:extLst>
              <a:ext uri="{FF2B5EF4-FFF2-40B4-BE49-F238E27FC236}">
                <a16:creationId xmlns:a16="http://schemas.microsoft.com/office/drawing/2014/main" id="{0D5C3747-17DD-431A-B81E-4C2D1A67F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610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19">
            <a:extLst>
              <a:ext uri="{FF2B5EF4-FFF2-40B4-BE49-F238E27FC236}">
                <a16:creationId xmlns:a16="http://schemas.microsoft.com/office/drawing/2014/main" id="{E2CC76D9-5B4C-45C9-B40E-C47ADD6F7CB6}"/>
              </a:ext>
            </a:extLst>
          </p:cNvPr>
          <p:cNvSpPr>
            <a:spLocks noGrp="1" noChangeArrowheads="1"/>
          </p:cNvSpPr>
          <p:nvPr>
            <p:ph type="title"/>
          </p:nvPr>
        </p:nvSpPr>
        <p:spPr>
          <a:xfrm>
            <a:off x="609600" y="0"/>
            <a:ext cx="8229600" cy="1143000"/>
          </a:xfrm>
        </p:spPr>
        <p:txBody>
          <a:bodyPr/>
          <a:lstStyle/>
          <a:p>
            <a:pPr eaLnBrk="1" hangingPunct="1"/>
            <a:r>
              <a:rPr lang="en-US" altLang="en-US"/>
              <a:t>Determination of Sex: Pelvis</a:t>
            </a:r>
          </a:p>
        </p:txBody>
      </p:sp>
      <p:sp>
        <p:nvSpPr>
          <p:cNvPr id="17428" name="Rectangle 20">
            <a:extLst>
              <a:ext uri="{FF2B5EF4-FFF2-40B4-BE49-F238E27FC236}">
                <a16:creationId xmlns:a16="http://schemas.microsoft.com/office/drawing/2014/main" id="{97EAC46B-6BDC-477B-A7E1-1AB11EC65C54}"/>
              </a:ext>
            </a:extLst>
          </p:cNvPr>
          <p:cNvSpPr>
            <a:spLocks noGrp="1" noChangeArrowheads="1"/>
          </p:cNvSpPr>
          <p:nvPr>
            <p:ph type="body" idx="1"/>
          </p:nvPr>
        </p:nvSpPr>
        <p:spPr>
          <a:xfrm>
            <a:off x="533400" y="914400"/>
            <a:ext cx="8229600" cy="4525963"/>
          </a:xfrm>
        </p:spPr>
        <p:txBody>
          <a:bodyPr/>
          <a:lstStyle/>
          <a:p>
            <a:pPr eaLnBrk="1" hangingPunct="1">
              <a:defRPr/>
            </a:pPr>
            <a:r>
              <a:rPr lang="en-US" sz="2800" b="1"/>
              <a:t>Pelvis (differences due to adaptations to childbirth)</a:t>
            </a:r>
          </a:p>
          <a:p>
            <a:pPr eaLnBrk="1" hangingPunct="1">
              <a:buFontTx/>
              <a:buNone/>
              <a:defRPr/>
            </a:pPr>
            <a:r>
              <a:rPr lang="en-US" sz="2800" b="1"/>
              <a:t>1. females have wider subpubic angle (</a:t>
            </a:r>
            <a:r>
              <a:rPr lang="en-US" sz="2800">
                <a:effectLst>
                  <a:outerShdw blurRad="38100" dist="38100" dir="2700000" algn="tl">
                    <a:srgbClr val="C0C0C0"/>
                  </a:outerShdw>
                </a:effectLst>
              </a:rPr>
              <a:t>&gt; 90°)</a:t>
            </a:r>
            <a:endParaRPr lang="en-US" sz="2800" b="1"/>
          </a:p>
          <a:p>
            <a:pPr eaLnBrk="1" hangingPunct="1">
              <a:buFontTx/>
              <a:buNone/>
              <a:defRPr/>
            </a:pPr>
            <a:r>
              <a:rPr lang="en-US" sz="2800" b="1"/>
              <a:t>2. females have a broad pelvic inlet</a:t>
            </a:r>
          </a:p>
          <a:p>
            <a:pPr eaLnBrk="1" hangingPunct="1">
              <a:defRPr/>
            </a:pPr>
            <a:endParaRPr lang="en-US" sz="2800"/>
          </a:p>
        </p:txBody>
      </p:sp>
      <p:pic>
        <p:nvPicPr>
          <p:cNvPr id="10244" name="Picture 5" descr="pelvis-front">
            <a:extLst>
              <a:ext uri="{FF2B5EF4-FFF2-40B4-BE49-F238E27FC236}">
                <a16:creationId xmlns:a16="http://schemas.microsoft.com/office/drawing/2014/main" id="{DA644D8A-D473-47F4-904B-CF7784C47383}"/>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85800" y="3505200"/>
            <a:ext cx="8458200" cy="2705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7">
            <a:extLst>
              <a:ext uri="{FF2B5EF4-FFF2-40B4-BE49-F238E27FC236}">
                <a16:creationId xmlns:a16="http://schemas.microsoft.com/office/drawing/2014/main" id="{403883B6-8C4B-41B2-9E56-33A48689037F}"/>
              </a:ext>
            </a:extLst>
          </p:cNvPr>
          <p:cNvSpPr txBox="1">
            <a:spLocks noChangeArrowheads="1"/>
          </p:cNvSpPr>
          <p:nvPr/>
        </p:nvSpPr>
        <p:spPr bwMode="auto">
          <a:xfrm>
            <a:off x="1981200" y="6338888"/>
            <a:ext cx="4810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8000"/>
                </a:solidFill>
              </a:rPr>
              <a:t>1.</a:t>
            </a:r>
          </a:p>
        </p:txBody>
      </p:sp>
      <p:sp>
        <p:nvSpPr>
          <p:cNvPr id="12294" name="Text Box 8">
            <a:extLst>
              <a:ext uri="{FF2B5EF4-FFF2-40B4-BE49-F238E27FC236}">
                <a16:creationId xmlns:a16="http://schemas.microsoft.com/office/drawing/2014/main" id="{B656F128-B96A-44D2-BC85-24E3EC712172}"/>
              </a:ext>
            </a:extLst>
          </p:cNvPr>
          <p:cNvSpPr txBox="1">
            <a:spLocks noChangeArrowheads="1"/>
          </p:cNvSpPr>
          <p:nvPr/>
        </p:nvSpPr>
        <p:spPr bwMode="auto">
          <a:xfrm>
            <a:off x="7162800" y="6338888"/>
            <a:ext cx="4810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8000"/>
                </a:solidFill>
              </a:rPr>
              <a:t>1.</a:t>
            </a:r>
          </a:p>
        </p:txBody>
      </p:sp>
      <p:sp>
        <p:nvSpPr>
          <p:cNvPr id="12295" name="AutoShape 9">
            <a:extLst>
              <a:ext uri="{FF2B5EF4-FFF2-40B4-BE49-F238E27FC236}">
                <a16:creationId xmlns:a16="http://schemas.microsoft.com/office/drawing/2014/main" id="{0968FA5F-2E7B-4C88-A595-51B40E125FEC}"/>
              </a:ext>
            </a:extLst>
          </p:cNvPr>
          <p:cNvSpPr>
            <a:spLocks/>
          </p:cNvSpPr>
          <p:nvPr/>
        </p:nvSpPr>
        <p:spPr bwMode="auto">
          <a:xfrm rot="-5400000">
            <a:off x="2038350" y="5810250"/>
            <a:ext cx="342900" cy="609600"/>
          </a:xfrm>
          <a:prstGeom prst="leftBrace">
            <a:avLst>
              <a:gd name="adj1" fmla="val 14815"/>
              <a:gd name="adj2" fmla="val 50000"/>
            </a:avLst>
          </a:prstGeom>
          <a:noFill/>
          <a:ln w="317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296" name="AutoShape 10">
            <a:extLst>
              <a:ext uri="{FF2B5EF4-FFF2-40B4-BE49-F238E27FC236}">
                <a16:creationId xmlns:a16="http://schemas.microsoft.com/office/drawing/2014/main" id="{45EF6AC4-D4E5-47D9-8F73-4E88A2836A2D}"/>
              </a:ext>
            </a:extLst>
          </p:cNvPr>
          <p:cNvSpPr>
            <a:spLocks/>
          </p:cNvSpPr>
          <p:nvPr/>
        </p:nvSpPr>
        <p:spPr bwMode="auto">
          <a:xfrm rot="-5400000">
            <a:off x="7219950" y="5657850"/>
            <a:ext cx="342900" cy="762000"/>
          </a:xfrm>
          <a:prstGeom prst="leftBrace">
            <a:avLst>
              <a:gd name="adj1" fmla="val 18519"/>
              <a:gd name="adj2" fmla="val 50000"/>
            </a:avLst>
          </a:prstGeom>
          <a:noFill/>
          <a:ln w="317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297" name="Text Box 12">
            <a:extLst>
              <a:ext uri="{FF2B5EF4-FFF2-40B4-BE49-F238E27FC236}">
                <a16:creationId xmlns:a16="http://schemas.microsoft.com/office/drawing/2014/main" id="{4E95EF51-EE2F-4EC8-A0E0-F8F14BB0D13E}"/>
              </a:ext>
            </a:extLst>
          </p:cNvPr>
          <p:cNvSpPr txBox="1">
            <a:spLocks noChangeArrowheads="1"/>
          </p:cNvSpPr>
          <p:nvPr/>
        </p:nvSpPr>
        <p:spPr bwMode="auto">
          <a:xfrm>
            <a:off x="2667000" y="4724400"/>
            <a:ext cx="4810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6600FF"/>
                </a:solidFill>
              </a:rPr>
              <a:t>2.</a:t>
            </a:r>
          </a:p>
        </p:txBody>
      </p:sp>
      <p:sp>
        <p:nvSpPr>
          <p:cNvPr id="12298" name="Text Box 13">
            <a:extLst>
              <a:ext uri="{FF2B5EF4-FFF2-40B4-BE49-F238E27FC236}">
                <a16:creationId xmlns:a16="http://schemas.microsoft.com/office/drawing/2014/main" id="{86DEB091-7D22-4619-A450-31A251518577}"/>
              </a:ext>
            </a:extLst>
          </p:cNvPr>
          <p:cNvSpPr txBox="1">
            <a:spLocks noChangeArrowheads="1"/>
          </p:cNvSpPr>
          <p:nvPr/>
        </p:nvSpPr>
        <p:spPr bwMode="auto">
          <a:xfrm>
            <a:off x="7696200" y="4800600"/>
            <a:ext cx="4810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6600FF"/>
                </a:solidFill>
              </a:rPr>
              <a:t>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2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2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8"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5">
            <a:extLst>
              <a:ext uri="{FF2B5EF4-FFF2-40B4-BE49-F238E27FC236}">
                <a16:creationId xmlns:a16="http://schemas.microsoft.com/office/drawing/2014/main" id="{C4350A7A-CF1C-4DE6-AE0D-9937B03E0FE0}"/>
              </a:ext>
            </a:extLst>
          </p:cNvPr>
          <p:cNvSpPr>
            <a:spLocks noGrp="1" noChangeArrowheads="1"/>
          </p:cNvSpPr>
          <p:nvPr>
            <p:ph type="title"/>
          </p:nvPr>
        </p:nvSpPr>
        <p:spPr>
          <a:xfrm>
            <a:off x="381000" y="0"/>
            <a:ext cx="8229600" cy="1143000"/>
          </a:xfrm>
        </p:spPr>
        <p:txBody>
          <a:bodyPr/>
          <a:lstStyle/>
          <a:p>
            <a:pPr eaLnBrk="1" hangingPunct="1"/>
            <a:r>
              <a:rPr lang="en-US" altLang="en-US" sz="4000" b="1">
                <a:solidFill>
                  <a:schemeClr val="tx1"/>
                </a:solidFill>
              </a:rPr>
              <a:t>Determination of Sex</a:t>
            </a:r>
            <a:br>
              <a:rPr lang="en-US" altLang="en-US" sz="4000" b="1">
                <a:solidFill>
                  <a:schemeClr val="tx1"/>
                </a:solidFill>
              </a:rPr>
            </a:br>
            <a:endParaRPr lang="en-US" altLang="en-US" sz="4000" b="1">
              <a:solidFill>
                <a:schemeClr val="tx1"/>
              </a:solidFill>
            </a:endParaRPr>
          </a:p>
        </p:txBody>
      </p:sp>
      <p:sp>
        <p:nvSpPr>
          <p:cNvPr id="11267" name="Rectangle 16">
            <a:extLst>
              <a:ext uri="{FF2B5EF4-FFF2-40B4-BE49-F238E27FC236}">
                <a16:creationId xmlns:a16="http://schemas.microsoft.com/office/drawing/2014/main" id="{42C5F492-70F9-4D92-9FC2-7B6D42AE3390}"/>
              </a:ext>
            </a:extLst>
          </p:cNvPr>
          <p:cNvSpPr>
            <a:spLocks noGrp="1" noChangeArrowheads="1"/>
          </p:cNvSpPr>
          <p:nvPr>
            <p:ph type="body" idx="1"/>
          </p:nvPr>
        </p:nvSpPr>
        <p:spPr>
          <a:xfrm>
            <a:off x="457200" y="685800"/>
            <a:ext cx="8229600" cy="4525963"/>
          </a:xfrm>
        </p:spPr>
        <p:txBody>
          <a:bodyPr/>
          <a:lstStyle/>
          <a:p>
            <a:pPr eaLnBrk="1" hangingPunct="1">
              <a:buFontTx/>
              <a:buNone/>
            </a:pPr>
            <a:r>
              <a:rPr lang="en-US" altLang="en-US" sz="2800" b="1"/>
              <a:t>3. females have a broad, shovel-like ilium</a:t>
            </a:r>
          </a:p>
          <a:p>
            <a:pPr eaLnBrk="1" hangingPunct="1">
              <a:buFontTx/>
              <a:buNone/>
            </a:pPr>
            <a:r>
              <a:rPr lang="en-US" altLang="en-US" sz="2800" b="1"/>
              <a:t>4. females have a flexible pubic symphysis</a:t>
            </a:r>
          </a:p>
          <a:p>
            <a:pPr eaLnBrk="1" hangingPunct="1">
              <a:buFontTx/>
              <a:buNone/>
            </a:pPr>
            <a:r>
              <a:rPr lang="en-US" altLang="en-US" sz="2800" b="1"/>
              <a:t>5. females have a wider sciatic notch</a:t>
            </a:r>
          </a:p>
        </p:txBody>
      </p:sp>
      <p:pic>
        <p:nvPicPr>
          <p:cNvPr id="11268" name="Picture 5" descr="pelvis-back">
            <a:extLst>
              <a:ext uri="{FF2B5EF4-FFF2-40B4-BE49-F238E27FC236}">
                <a16:creationId xmlns:a16="http://schemas.microsoft.com/office/drawing/2014/main" id="{6AF3BE76-0BE8-4390-959D-BA4E46EF2FFD}"/>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838200" y="2362200"/>
            <a:ext cx="7010400" cy="397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7" name="Text Box 9">
            <a:extLst>
              <a:ext uri="{FF2B5EF4-FFF2-40B4-BE49-F238E27FC236}">
                <a16:creationId xmlns:a16="http://schemas.microsoft.com/office/drawing/2014/main" id="{8950B524-1FF5-4787-9620-7E85FC661860}"/>
              </a:ext>
            </a:extLst>
          </p:cNvPr>
          <p:cNvSpPr txBox="1">
            <a:spLocks noChangeArrowheads="1"/>
          </p:cNvSpPr>
          <p:nvPr/>
        </p:nvSpPr>
        <p:spPr bwMode="auto">
          <a:xfrm>
            <a:off x="914400" y="2895600"/>
            <a:ext cx="4810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chemeClr val="bg1"/>
                </a:solidFill>
              </a:rPr>
              <a:t>3.</a:t>
            </a:r>
          </a:p>
        </p:txBody>
      </p:sp>
      <p:sp>
        <p:nvSpPr>
          <p:cNvPr id="13318" name="Text Box 17">
            <a:extLst>
              <a:ext uri="{FF2B5EF4-FFF2-40B4-BE49-F238E27FC236}">
                <a16:creationId xmlns:a16="http://schemas.microsoft.com/office/drawing/2014/main" id="{2B2D0528-0DEF-4B90-8112-91219F7EDBB0}"/>
              </a:ext>
            </a:extLst>
          </p:cNvPr>
          <p:cNvSpPr txBox="1">
            <a:spLocks noChangeArrowheads="1"/>
          </p:cNvSpPr>
          <p:nvPr/>
        </p:nvSpPr>
        <p:spPr bwMode="auto">
          <a:xfrm>
            <a:off x="7239000" y="2971800"/>
            <a:ext cx="4810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chemeClr val="bg1"/>
                </a:solidFill>
              </a:rPr>
              <a:t>3.</a:t>
            </a:r>
          </a:p>
        </p:txBody>
      </p:sp>
      <p:sp>
        <p:nvSpPr>
          <p:cNvPr id="13319" name="Text Box 18">
            <a:extLst>
              <a:ext uri="{FF2B5EF4-FFF2-40B4-BE49-F238E27FC236}">
                <a16:creationId xmlns:a16="http://schemas.microsoft.com/office/drawing/2014/main" id="{F048184E-84B3-4262-B12F-A10882CFC18E}"/>
              </a:ext>
            </a:extLst>
          </p:cNvPr>
          <p:cNvSpPr txBox="1">
            <a:spLocks noChangeArrowheads="1"/>
          </p:cNvSpPr>
          <p:nvPr/>
        </p:nvSpPr>
        <p:spPr bwMode="auto">
          <a:xfrm>
            <a:off x="4038600" y="2209800"/>
            <a:ext cx="4810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chemeClr val="bg1"/>
                </a:solidFill>
              </a:rPr>
              <a:t>4.</a:t>
            </a:r>
          </a:p>
        </p:txBody>
      </p:sp>
      <p:sp>
        <p:nvSpPr>
          <p:cNvPr id="13320" name="Text Box 19">
            <a:extLst>
              <a:ext uri="{FF2B5EF4-FFF2-40B4-BE49-F238E27FC236}">
                <a16:creationId xmlns:a16="http://schemas.microsoft.com/office/drawing/2014/main" id="{62F7F68F-9D72-489D-9808-3EBFF3DE5692}"/>
              </a:ext>
            </a:extLst>
          </p:cNvPr>
          <p:cNvSpPr txBox="1">
            <a:spLocks noChangeArrowheads="1"/>
          </p:cNvSpPr>
          <p:nvPr/>
        </p:nvSpPr>
        <p:spPr bwMode="auto">
          <a:xfrm>
            <a:off x="1676400" y="4267200"/>
            <a:ext cx="4810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990099"/>
                </a:solidFill>
              </a:rPr>
              <a:t>5.</a:t>
            </a:r>
          </a:p>
        </p:txBody>
      </p:sp>
      <p:sp>
        <p:nvSpPr>
          <p:cNvPr id="13321" name="Text Box 20">
            <a:extLst>
              <a:ext uri="{FF2B5EF4-FFF2-40B4-BE49-F238E27FC236}">
                <a16:creationId xmlns:a16="http://schemas.microsoft.com/office/drawing/2014/main" id="{FFEAA68D-8682-468A-AA25-24B03CF334D4}"/>
              </a:ext>
            </a:extLst>
          </p:cNvPr>
          <p:cNvSpPr txBox="1">
            <a:spLocks noChangeArrowheads="1"/>
          </p:cNvSpPr>
          <p:nvPr/>
        </p:nvSpPr>
        <p:spPr bwMode="auto">
          <a:xfrm>
            <a:off x="5257800" y="4343400"/>
            <a:ext cx="4810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990099"/>
                </a:solidFill>
              </a:rPr>
              <a:t>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6A1A3D8-71B2-47D8-A14B-79CC32941DBC}"/>
              </a:ext>
            </a:extLst>
          </p:cNvPr>
          <p:cNvSpPr>
            <a:spLocks noGrp="1" noChangeArrowheads="1"/>
          </p:cNvSpPr>
          <p:nvPr>
            <p:ph type="title"/>
          </p:nvPr>
        </p:nvSpPr>
        <p:spPr>
          <a:xfrm>
            <a:off x="457200" y="152400"/>
            <a:ext cx="8229600" cy="1143000"/>
          </a:xfrm>
        </p:spPr>
        <p:txBody>
          <a:bodyPr/>
          <a:lstStyle/>
          <a:p>
            <a:pPr eaLnBrk="1" hangingPunct="1"/>
            <a:r>
              <a:rPr lang="en-US" altLang="en-US">
                <a:latin typeface="Bones" pitchFamily="34" charset="0"/>
              </a:rPr>
              <a:t>Sex Determination - Pelvis</a:t>
            </a:r>
          </a:p>
        </p:txBody>
      </p:sp>
      <p:sp>
        <p:nvSpPr>
          <p:cNvPr id="14339" name="Rectangle 3">
            <a:extLst>
              <a:ext uri="{FF2B5EF4-FFF2-40B4-BE49-F238E27FC236}">
                <a16:creationId xmlns:a16="http://schemas.microsoft.com/office/drawing/2014/main" id="{7082923D-71BB-4E55-99F5-B30BA2D33547}"/>
              </a:ext>
            </a:extLst>
          </p:cNvPr>
          <p:cNvSpPr>
            <a:spLocks noGrp="1" noChangeArrowheads="1"/>
          </p:cNvSpPr>
          <p:nvPr>
            <p:ph type="body" idx="1"/>
          </p:nvPr>
        </p:nvSpPr>
        <p:spPr>
          <a:xfrm>
            <a:off x="457200" y="1600200"/>
            <a:ext cx="4572000" cy="4724400"/>
          </a:xfrm>
        </p:spPr>
        <p:txBody>
          <a:bodyPr/>
          <a:lstStyle/>
          <a:p>
            <a:pPr eaLnBrk="1" hangingPunct="1"/>
            <a:r>
              <a:rPr lang="en-US" altLang="en-US"/>
              <a:t>Sub-Pubic Angle</a:t>
            </a:r>
          </a:p>
          <a:p>
            <a:pPr eaLnBrk="1" hangingPunct="1"/>
            <a:endParaRPr lang="en-US" altLang="en-US"/>
          </a:p>
          <a:p>
            <a:pPr eaLnBrk="1" hangingPunct="1"/>
            <a:r>
              <a:rPr lang="en-US" altLang="en-US"/>
              <a:t>Pubis Body Width</a:t>
            </a:r>
          </a:p>
          <a:p>
            <a:pPr eaLnBrk="1" hangingPunct="1"/>
            <a:endParaRPr lang="en-US" altLang="en-US"/>
          </a:p>
          <a:p>
            <a:pPr eaLnBrk="1" hangingPunct="1"/>
            <a:r>
              <a:rPr lang="en-US" altLang="en-US"/>
              <a:t>Greater Sciatic Notch</a:t>
            </a:r>
          </a:p>
          <a:p>
            <a:pPr eaLnBrk="1" hangingPunct="1"/>
            <a:endParaRPr lang="en-US" altLang="en-US"/>
          </a:p>
          <a:p>
            <a:pPr eaLnBrk="1" hangingPunct="1"/>
            <a:r>
              <a:rPr lang="en-US" altLang="en-US"/>
              <a:t>Pelvic Cavity Shape</a:t>
            </a:r>
          </a:p>
        </p:txBody>
      </p:sp>
      <p:pic>
        <p:nvPicPr>
          <p:cNvPr id="14340" name="Picture 4">
            <a:extLst>
              <a:ext uri="{FF2B5EF4-FFF2-40B4-BE49-F238E27FC236}">
                <a16:creationId xmlns:a16="http://schemas.microsoft.com/office/drawing/2014/main" id="{8860EE64-5321-4179-8E0D-44FCA9485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143000"/>
            <a:ext cx="35147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a:extLst>
              <a:ext uri="{FF2B5EF4-FFF2-40B4-BE49-F238E27FC236}">
                <a16:creationId xmlns:a16="http://schemas.microsoft.com/office/drawing/2014/main" id="{8EB5A480-A29F-40BD-866E-CB462A9B3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990975"/>
            <a:ext cx="410527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Rectangle 6">
            <a:extLst>
              <a:ext uri="{FF2B5EF4-FFF2-40B4-BE49-F238E27FC236}">
                <a16:creationId xmlns:a16="http://schemas.microsoft.com/office/drawing/2014/main" id="{35D03547-1676-478E-B039-02CAF11F03F8}"/>
              </a:ext>
            </a:extLst>
          </p:cNvPr>
          <p:cNvSpPr>
            <a:spLocks noChangeArrowheads="1"/>
          </p:cNvSpPr>
          <p:nvPr/>
        </p:nvSpPr>
        <p:spPr bwMode="auto">
          <a:xfrm>
            <a:off x="1470025" y="6537325"/>
            <a:ext cx="2873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http://mywebpages.comcast.net/wnor/pelvis.htm</a:t>
            </a:r>
          </a:p>
        </p:txBody>
      </p:sp>
      <p:sp>
        <p:nvSpPr>
          <p:cNvPr id="14343" name="Line 7">
            <a:extLst>
              <a:ext uri="{FF2B5EF4-FFF2-40B4-BE49-F238E27FC236}">
                <a16:creationId xmlns:a16="http://schemas.microsoft.com/office/drawing/2014/main" id="{E2F73489-D0FF-4941-A44D-32FB9C1C2EC8}"/>
              </a:ext>
            </a:extLst>
          </p:cNvPr>
          <p:cNvSpPr>
            <a:spLocks noChangeShapeType="1"/>
          </p:cNvSpPr>
          <p:nvPr/>
        </p:nvSpPr>
        <p:spPr bwMode="auto">
          <a:xfrm>
            <a:off x="3962400" y="1981200"/>
            <a:ext cx="2743200" cy="1447800"/>
          </a:xfrm>
          <a:prstGeom prst="line">
            <a:avLst/>
          </a:prstGeom>
          <a:noFill/>
          <a:ln w="349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a:extLst>
              <a:ext uri="{FF2B5EF4-FFF2-40B4-BE49-F238E27FC236}">
                <a16:creationId xmlns:a16="http://schemas.microsoft.com/office/drawing/2014/main" id="{8FC37AB5-7C66-4197-9960-1EDCE7D049E3}"/>
              </a:ext>
            </a:extLst>
          </p:cNvPr>
          <p:cNvSpPr>
            <a:spLocks noChangeShapeType="1"/>
          </p:cNvSpPr>
          <p:nvPr/>
        </p:nvSpPr>
        <p:spPr bwMode="auto">
          <a:xfrm flipV="1">
            <a:off x="4114800" y="2590800"/>
            <a:ext cx="2209800" cy="533400"/>
          </a:xfrm>
          <a:prstGeom prst="line">
            <a:avLst/>
          </a:prstGeom>
          <a:noFill/>
          <a:ln w="349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a:extLst>
              <a:ext uri="{FF2B5EF4-FFF2-40B4-BE49-F238E27FC236}">
                <a16:creationId xmlns:a16="http://schemas.microsoft.com/office/drawing/2014/main" id="{A7F5C276-B482-4605-A79E-296B2E7D8D6A}"/>
              </a:ext>
            </a:extLst>
          </p:cNvPr>
          <p:cNvSpPr>
            <a:spLocks noChangeShapeType="1"/>
          </p:cNvSpPr>
          <p:nvPr/>
        </p:nvSpPr>
        <p:spPr bwMode="auto">
          <a:xfrm>
            <a:off x="4572000" y="4495800"/>
            <a:ext cx="1524000" cy="762000"/>
          </a:xfrm>
          <a:prstGeom prst="line">
            <a:avLst/>
          </a:prstGeom>
          <a:noFill/>
          <a:ln w="349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D321A5B-D000-4565-951D-E337FD86647F}"/>
              </a:ext>
            </a:extLst>
          </p:cNvPr>
          <p:cNvSpPr>
            <a:spLocks noGrp="1" noChangeArrowheads="1"/>
          </p:cNvSpPr>
          <p:nvPr>
            <p:ph type="title"/>
          </p:nvPr>
        </p:nvSpPr>
        <p:spPr/>
        <p:txBody>
          <a:bodyPr/>
          <a:lstStyle/>
          <a:p>
            <a:pPr eaLnBrk="1" hangingPunct="1"/>
            <a:endParaRPr lang="en-US" altLang="en-US"/>
          </a:p>
        </p:txBody>
      </p:sp>
      <p:sp>
        <p:nvSpPr>
          <p:cNvPr id="15363" name="Rectangle 3">
            <a:extLst>
              <a:ext uri="{FF2B5EF4-FFF2-40B4-BE49-F238E27FC236}">
                <a16:creationId xmlns:a16="http://schemas.microsoft.com/office/drawing/2014/main" id="{37B987DE-041D-49F6-825C-B5C1D081AEC6}"/>
              </a:ext>
            </a:extLst>
          </p:cNvPr>
          <p:cNvSpPr>
            <a:spLocks noGrp="1" noChangeArrowheads="1"/>
          </p:cNvSpPr>
          <p:nvPr>
            <p:ph type="body" idx="1"/>
          </p:nvPr>
        </p:nvSpPr>
        <p:spPr/>
        <p:txBody>
          <a:bodyPr/>
          <a:lstStyle/>
          <a:p>
            <a:pPr eaLnBrk="1" hangingPunct="1"/>
            <a:r>
              <a:rPr lang="en-US" altLang="en-US"/>
              <a:t>Male vs. female pelvis</a:t>
            </a:r>
          </a:p>
        </p:txBody>
      </p:sp>
      <p:pic>
        <p:nvPicPr>
          <p:cNvPr id="15364" name="Picture 4" descr="male pelvis, above">
            <a:hlinkClick r:id="rId3"/>
            <a:extLst>
              <a:ext uri="{FF2B5EF4-FFF2-40B4-BE49-F238E27FC236}">
                <a16:creationId xmlns:a16="http://schemas.microsoft.com/office/drawing/2014/main" id="{7A29F589-DB7A-48E7-8FF5-55EDC9CD40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209800"/>
            <a:ext cx="21336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female pelvis, front">
            <a:hlinkClick r:id="rId5"/>
            <a:extLst>
              <a:ext uri="{FF2B5EF4-FFF2-40B4-BE49-F238E27FC236}">
                <a16:creationId xmlns:a16="http://schemas.microsoft.com/office/drawing/2014/main" id="{6E5B70F6-BC58-4802-9594-BD0B83CDC4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114800"/>
            <a:ext cx="21336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famale pelvis, above">
            <a:hlinkClick r:id="rId7"/>
            <a:extLst>
              <a:ext uri="{FF2B5EF4-FFF2-40B4-BE49-F238E27FC236}">
                <a16:creationId xmlns:a16="http://schemas.microsoft.com/office/drawing/2014/main" id="{77192E00-B6BD-447E-808E-64F969520F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4114800"/>
            <a:ext cx="2133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male pelvis, anterior">
            <a:hlinkClick r:id="rId9"/>
            <a:extLst>
              <a:ext uri="{FF2B5EF4-FFF2-40B4-BE49-F238E27FC236}">
                <a16:creationId xmlns:a16="http://schemas.microsoft.com/office/drawing/2014/main" id="{A0D9FE96-51E2-4EB0-8F08-551BE96684E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2197100"/>
            <a:ext cx="18288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http://www.upstate.edu/cdb/grossanat/imgs/sklattp5.jpg">
            <a:extLst>
              <a:ext uri="{FF2B5EF4-FFF2-40B4-BE49-F238E27FC236}">
                <a16:creationId xmlns:a16="http://schemas.microsoft.com/office/drawing/2014/main" id="{9535C7C5-18EC-4FAB-AE94-786FFB181C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191000"/>
            <a:ext cx="25146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a:extLst>
              <a:ext uri="{FF2B5EF4-FFF2-40B4-BE49-F238E27FC236}">
                <a16:creationId xmlns:a16="http://schemas.microsoft.com/office/drawing/2014/main" id="{095CC859-FD23-4CC6-9B41-31B2A6C19146}"/>
              </a:ext>
            </a:extLst>
          </p:cNvPr>
          <p:cNvSpPr>
            <a:spLocks noGrp="1" noChangeArrowheads="1"/>
          </p:cNvSpPr>
          <p:nvPr>
            <p:ph type="title"/>
          </p:nvPr>
        </p:nvSpPr>
        <p:spPr>
          <a:xfrm>
            <a:off x="457200" y="274638"/>
            <a:ext cx="4800600" cy="868362"/>
          </a:xfrm>
        </p:spPr>
        <p:txBody>
          <a:bodyPr/>
          <a:lstStyle/>
          <a:p>
            <a:pPr algn="l" eaLnBrk="1" hangingPunct="1"/>
            <a:r>
              <a:rPr lang="en-US" altLang="en-US" sz="4000" b="1">
                <a:solidFill>
                  <a:schemeClr val="tx1"/>
                </a:solidFill>
              </a:rPr>
              <a:t>Determination of Sex: Cranium</a:t>
            </a:r>
          </a:p>
        </p:txBody>
      </p:sp>
      <p:sp>
        <p:nvSpPr>
          <p:cNvPr id="16388" name="Rectangle 3">
            <a:extLst>
              <a:ext uri="{FF2B5EF4-FFF2-40B4-BE49-F238E27FC236}">
                <a16:creationId xmlns:a16="http://schemas.microsoft.com/office/drawing/2014/main" id="{0ADA9FC0-51AB-499B-9B9A-31D4038ED765}"/>
              </a:ext>
            </a:extLst>
          </p:cNvPr>
          <p:cNvSpPr>
            <a:spLocks noGrp="1" noChangeArrowheads="1"/>
          </p:cNvSpPr>
          <p:nvPr>
            <p:ph type="body" idx="1"/>
          </p:nvPr>
        </p:nvSpPr>
        <p:spPr>
          <a:xfrm>
            <a:off x="304800" y="1676400"/>
            <a:ext cx="4800600" cy="4876800"/>
          </a:xfrm>
        </p:spPr>
        <p:txBody>
          <a:bodyPr/>
          <a:lstStyle/>
          <a:p>
            <a:pPr eaLnBrk="1" hangingPunct="1">
              <a:lnSpc>
                <a:spcPct val="90000"/>
              </a:lnSpc>
            </a:pPr>
            <a:r>
              <a:rPr lang="en-US" altLang="en-US" b="1"/>
              <a:t>Crests and ridges more pronounced in males (A, B, C)</a:t>
            </a:r>
          </a:p>
          <a:p>
            <a:pPr eaLnBrk="1" hangingPunct="1">
              <a:lnSpc>
                <a:spcPct val="90000"/>
              </a:lnSpc>
            </a:pPr>
            <a:r>
              <a:rPr lang="en-US" altLang="en-US" b="1">
                <a:hlinkClick r:id="rId5" action="ppaction://hlinksldjump"/>
              </a:rPr>
              <a:t>Chin</a:t>
            </a:r>
            <a:r>
              <a:rPr lang="en-US" altLang="en-US" b="1"/>
              <a:t> significantly more square in males (E)</a:t>
            </a:r>
          </a:p>
          <a:p>
            <a:pPr eaLnBrk="1" hangingPunct="1">
              <a:lnSpc>
                <a:spcPct val="90000"/>
              </a:lnSpc>
            </a:pPr>
            <a:r>
              <a:rPr lang="en-US" altLang="en-US" b="1"/>
              <a:t>Mastoid process wide and robust in males</a:t>
            </a:r>
          </a:p>
          <a:p>
            <a:pPr eaLnBrk="1" hangingPunct="1">
              <a:lnSpc>
                <a:spcPct val="90000"/>
              </a:lnSpc>
            </a:pPr>
            <a:r>
              <a:rPr lang="en-US" altLang="en-US" b="1"/>
              <a:t>Forehead slopes more in males (F)</a:t>
            </a:r>
            <a:endParaRPr lang="en-US" altLang="en-US"/>
          </a:p>
        </p:txBody>
      </p:sp>
      <p:pic>
        <p:nvPicPr>
          <p:cNvPr id="16389" name="Picture 4" descr="skull-male-females">
            <a:extLst>
              <a:ext uri="{FF2B5EF4-FFF2-40B4-BE49-F238E27FC236}">
                <a16:creationId xmlns:a16="http://schemas.microsoft.com/office/drawing/2014/main" id="{3D44C105-2B55-44B4-9910-658B8A0124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0388" y="0"/>
            <a:ext cx="2817812"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9" name="dryb1659.wav">
            <a:hlinkClick r:id="" action="ppaction://media"/>
            <a:extLst>
              <a:ext uri="{FF2B5EF4-FFF2-40B4-BE49-F238E27FC236}">
                <a16:creationId xmlns:a16="http://schemas.microsoft.com/office/drawing/2014/main" id="{E7DB795F-5777-49BE-B3C2-2ACC2AE8694F}"/>
              </a:ext>
            </a:extLst>
          </p:cNvPr>
          <p:cNvPicPr>
            <a:picLocks noRot="1" noChangeAspect="1" noChangeArrowheads="1"/>
          </p:cNvPicPr>
          <p:nvPr>
            <a:wavAudioFile r:embed="rId1" name="drybrain.wav"/>
          </p:nvPr>
        </p:nvPicPr>
        <p:blipFill>
          <a:blip r:embed="rId7">
            <a:extLst>
              <a:ext uri="{28A0092B-C50C-407E-A947-70E740481C1C}">
                <a14:useLocalDpi xmlns:a14="http://schemas.microsoft.com/office/drawing/2010/main" val="0"/>
              </a:ext>
            </a:extLst>
          </a:blip>
          <a:srcRect/>
          <a:stretch>
            <a:fillRect/>
          </a:stretch>
        </p:blipFill>
        <p:spPr bwMode="auto">
          <a:xfrm>
            <a:off x="4114800" y="838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736" fill="hold"/>
                                        <p:tgtEl>
                                          <p:spTgt spid="1157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1571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5B42731-251E-4C91-B3CB-3CC4D856104C}"/>
              </a:ext>
            </a:extLst>
          </p:cNvPr>
          <p:cNvSpPr>
            <a:spLocks noGrp="1" noChangeArrowheads="1"/>
          </p:cNvSpPr>
          <p:nvPr>
            <p:ph type="title"/>
          </p:nvPr>
        </p:nvSpPr>
        <p:spPr>
          <a:xfrm>
            <a:off x="457200" y="0"/>
            <a:ext cx="8229600" cy="1143000"/>
          </a:xfrm>
        </p:spPr>
        <p:txBody>
          <a:bodyPr/>
          <a:lstStyle/>
          <a:p>
            <a:pPr eaLnBrk="1" hangingPunct="1"/>
            <a:r>
              <a:rPr lang="en-US" altLang="en-US">
                <a:latin typeface="Bones" pitchFamily="34" charset="0"/>
              </a:rPr>
              <a:t>Sex Determination - Skull</a:t>
            </a:r>
          </a:p>
        </p:txBody>
      </p:sp>
      <p:graphicFrame>
        <p:nvGraphicFramePr>
          <p:cNvPr id="151599" name="Group 47">
            <a:extLst>
              <a:ext uri="{FF2B5EF4-FFF2-40B4-BE49-F238E27FC236}">
                <a16:creationId xmlns:a16="http://schemas.microsoft.com/office/drawing/2014/main" id="{EFB70634-47D3-4157-A6CE-1C311D126493}"/>
              </a:ext>
            </a:extLst>
          </p:cNvPr>
          <p:cNvGraphicFramePr>
            <a:graphicFrameLocks noGrp="1"/>
          </p:cNvGraphicFramePr>
          <p:nvPr>
            <p:ph idx="1"/>
          </p:nvPr>
        </p:nvGraphicFramePr>
        <p:xfrm>
          <a:off x="381000" y="1108075"/>
          <a:ext cx="8305800" cy="5754688"/>
        </p:xfrm>
        <a:graphic>
          <a:graphicData uri="http://schemas.openxmlformats.org/drawingml/2006/table">
            <a:tbl>
              <a:tblPr/>
              <a:tblGrid>
                <a:gridCol w="2770188">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7012">
                  <a:extLst>
                    <a:ext uri="{9D8B030D-6E8A-4147-A177-3AD203B41FA5}">
                      <a16:colId xmlns:a16="http://schemas.microsoft.com/office/drawing/2014/main" val="20002"/>
                    </a:ext>
                  </a:extLst>
                </a:gridCol>
              </a:tblGrid>
              <a:tr h="409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Trait</a:t>
                      </a:r>
                      <a:endParaRPr kumimoji="0" lang="en-US" sz="2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Female</a:t>
                      </a:r>
                      <a:endParaRPr kumimoji="0" lang="en-US" sz="2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Male</a:t>
                      </a:r>
                      <a:endParaRPr kumimoji="0" lang="en-US" sz="2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1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Upper Edge of Eye Orbit</a:t>
                      </a:r>
                      <a:endParaRPr kumimoji="0" lang="en-US" sz="2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Sharp</a:t>
                      </a:r>
                      <a:endParaRPr kumimoji="0" lang="en-US" sz="2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Blunt</a:t>
                      </a:r>
                      <a:endParaRPr kumimoji="0" lang="en-US" sz="2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9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Shape of Eye Orbit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Round</a:t>
                      </a:r>
                      <a:endParaRPr kumimoji="0" lang="en-US" sz="2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Square</a:t>
                      </a:r>
                      <a:endParaRPr kumimoji="0" lang="en-US" sz="2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5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Zygomatic Process (“cheekbone”)</a:t>
                      </a:r>
                      <a:endParaRPr kumimoji="0" lang="en-US" sz="2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Not expressed beyond external auditory meatus (ear-hole in skull)</a:t>
                      </a:r>
                      <a:endParaRPr kumimoji="0" lang="en-US" sz="2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Expressed beyond external auditory meatus</a:t>
                      </a:r>
                      <a:endParaRPr kumimoji="0" lang="en-US" sz="2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1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Nuchal Crest (</a:t>
                      </a:r>
                      <a:r>
                        <a:rPr kumimoji="0" lang="en-US" sz="2000" b="1" i="0" u="none" strike="noStrike" cap="none" normalizeH="0" baseline="0">
                          <a:ln>
                            <a:noFill/>
                          </a:ln>
                          <a:solidFill>
                            <a:schemeClr val="tx1"/>
                          </a:solidFill>
                          <a:effectLst/>
                          <a:latin typeface="Times New Roman" pitchFamily="18" charset="0"/>
                          <a:cs typeface="Times New Roman" pitchFamily="18" charset="0"/>
                          <a:hlinkClick r:id="rId3" action="ppaction://hlinksldjump"/>
                        </a:rPr>
                        <a:t>Occipital Bone</a:t>
                      </a:r>
                      <a:r>
                        <a:rPr kumimoji="0" lang="en-US" sz="2000" b="1" i="0" u="none" strike="noStrike" cap="none" normalizeH="0" baseline="0">
                          <a:ln>
                            <a:noFill/>
                          </a:ln>
                          <a:solidFill>
                            <a:schemeClr val="tx1"/>
                          </a:solidFill>
                          <a:effectLst/>
                          <a:latin typeface="Times New Roman" pitchFamily="18" charset="0"/>
                          <a:cs typeface="Times New Roman" pitchFamily="18" charset="0"/>
                        </a:rPr>
                        <a:t>)</a:t>
                      </a:r>
                      <a:endParaRPr kumimoji="0" lang="en-US" sz="2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Smooth</a:t>
                      </a:r>
                      <a:endParaRPr kumimoji="0" lang="en-US" sz="2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Rough and bumpy</a:t>
                      </a:r>
                      <a:endParaRPr kumimoji="0" lang="en-US" sz="2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94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External Occipital Protuberance</a:t>
                      </a:r>
                      <a:endParaRPr kumimoji="0" lang="en-US" sz="2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Generally Absent</a:t>
                      </a:r>
                      <a:endParaRPr kumimoji="0" lang="en-US" sz="2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Generally present</a:t>
                      </a:r>
                      <a:endParaRPr kumimoji="0" lang="en-US" sz="2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9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Frontal Bone</a:t>
                      </a:r>
                      <a:endParaRPr kumimoji="0" lang="en-US" sz="2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Round, globular</a:t>
                      </a:r>
                      <a:endParaRPr kumimoji="0" lang="en-US" sz="2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Low, slanting</a:t>
                      </a:r>
                      <a:endParaRPr kumimoji="0" lang="en-US" sz="2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1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Mandible shape</a:t>
                      </a:r>
                      <a:endParaRPr kumimoji="0" lang="en-US" sz="2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Rounded, V-shaped</a:t>
                      </a:r>
                      <a:endParaRPr kumimoji="0" lang="en-US" sz="2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Square, U-shaped</a:t>
                      </a:r>
                      <a:endParaRPr kumimoji="0" lang="en-US" sz="2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9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Ramus of mandible (back of jaw)</a:t>
                      </a:r>
                      <a:endParaRPr kumimoji="0" lang="en-US" sz="2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Slanting</a:t>
                      </a:r>
                      <a:endParaRPr kumimoji="0" lang="en-US" sz="2000" b="1"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Straight</a:t>
                      </a:r>
                      <a:endParaRPr kumimoji="0" lang="en-US" sz="20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54DA73B-30A6-4777-AB87-7EB79110CCAD}"/>
              </a:ext>
            </a:extLst>
          </p:cNvPr>
          <p:cNvSpPr>
            <a:spLocks noGrp="1" noChangeArrowheads="1"/>
          </p:cNvSpPr>
          <p:nvPr>
            <p:ph type="title"/>
          </p:nvPr>
        </p:nvSpPr>
        <p:spPr/>
        <p:txBody>
          <a:bodyPr/>
          <a:lstStyle/>
          <a:p>
            <a:pPr eaLnBrk="1" hangingPunct="1"/>
            <a:endParaRPr lang="en-US" altLang="en-US"/>
          </a:p>
        </p:txBody>
      </p:sp>
      <p:sp>
        <p:nvSpPr>
          <p:cNvPr id="18435" name="Rectangle 3">
            <a:extLst>
              <a:ext uri="{FF2B5EF4-FFF2-40B4-BE49-F238E27FC236}">
                <a16:creationId xmlns:a16="http://schemas.microsoft.com/office/drawing/2014/main" id="{D93CD7D3-ED8A-4335-9237-2629004AED8F}"/>
              </a:ext>
            </a:extLst>
          </p:cNvPr>
          <p:cNvSpPr>
            <a:spLocks noGrp="1" noChangeArrowheads="1"/>
          </p:cNvSpPr>
          <p:nvPr>
            <p:ph type="body" idx="1"/>
          </p:nvPr>
        </p:nvSpPr>
        <p:spPr/>
        <p:txBody>
          <a:bodyPr/>
          <a:lstStyle/>
          <a:p>
            <a:pPr eaLnBrk="1" hangingPunct="1"/>
            <a:endParaRPr lang="en-US" altLang="en-US"/>
          </a:p>
        </p:txBody>
      </p:sp>
      <p:pic>
        <p:nvPicPr>
          <p:cNvPr id="18436" name="Picture 4">
            <a:extLst>
              <a:ext uri="{FF2B5EF4-FFF2-40B4-BE49-F238E27FC236}">
                <a16:creationId xmlns:a16="http://schemas.microsoft.com/office/drawing/2014/main" id="{3FBC6B64-4DCD-4AE4-A641-89E1CB384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1423988"/>
            <a:ext cx="7413625" cy="40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CE367D7E-F23C-472A-83E4-190497838084}"/>
              </a:ext>
            </a:extLst>
          </p:cNvPr>
          <p:cNvSpPr>
            <a:spLocks noGrp="1" noChangeArrowheads="1"/>
          </p:cNvSpPr>
          <p:nvPr>
            <p:ph type="title"/>
          </p:nvPr>
        </p:nvSpPr>
        <p:spPr/>
        <p:txBody>
          <a:bodyPr/>
          <a:lstStyle/>
          <a:p>
            <a:pPr eaLnBrk="1" hangingPunct="1"/>
            <a:r>
              <a:rPr lang="en-US" altLang="en-US"/>
              <a:t>Forensic Anthropology</a:t>
            </a:r>
          </a:p>
        </p:txBody>
      </p:sp>
      <p:sp>
        <p:nvSpPr>
          <p:cNvPr id="168963" name="Rectangle 3">
            <a:extLst>
              <a:ext uri="{FF2B5EF4-FFF2-40B4-BE49-F238E27FC236}">
                <a16:creationId xmlns:a16="http://schemas.microsoft.com/office/drawing/2014/main" id="{9C53B4BD-AB60-4100-A3F4-3457709FBC3C}"/>
              </a:ext>
            </a:extLst>
          </p:cNvPr>
          <p:cNvSpPr>
            <a:spLocks noGrp="1" noChangeArrowheads="1"/>
          </p:cNvSpPr>
          <p:nvPr>
            <p:ph type="body" idx="1"/>
          </p:nvPr>
        </p:nvSpPr>
        <p:spPr/>
        <p:txBody>
          <a:bodyPr/>
          <a:lstStyle/>
          <a:p>
            <a:pPr eaLnBrk="1" hangingPunct="1"/>
            <a:r>
              <a:rPr lang="en-US" altLang="en-US"/>
              <a:t>The use of knowledge of the skeletal system to identify crime victims and determine cause and circumstance of death.</a:t>
            </a:r>
          </a:p>
        </p:txBody>
      </p:sp>
      <p:pic>
        <p:nvPicPr>
          <p:cNvPr id="3076" name="Picture 4">
            <a:extLst>
              <a:ext uri="{FF2B5EF4-FFF2-40B4-BE49-F238E27FC236}">
                <a16:creationId xmlns:a16="http://schemas.microsoft.com/office/drawing/2014/main" id="{935CC030-0A77-4144-BA9A-336DE7F33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352800"/>
            <a:ext cx="250507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8962"/>
                                        </p:tgtEl>
                                        <p:attrNameLst>
                                          <p:attrName>style.visibility</p:attrName>
                                        </p:attrNameLst>
                                      </p:cBhvr>
                                      <p:to>
                                        <p:strVal val="visible"/>
                                      </p:to>
                                    </p:set>
                                    <p:animEffect transition="in" filter="fade">
                                      <p:cBhvr>
                                        <p:cTn id="7" dur="2000"/>
                                        <p:tgtEl>
                                          <p:spTgt spid="1689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8963"/>
                                        </p:tgtEl>
                                        <p:attrNameLst>
                                          <p:attrName>style.visibility</p:attrName>
                                        </p:attrNameLst>
                                      </p:cBhvr>
                                      <p:to>
                                        <p:strVal val="visible"/>
                                      </p:to>
                                    </p:set>
                                    <p:animEffect transition="in" filter="fade">
                                      <p:cBhvr>
                                        <p:cTn id="10" dur="2000"/>
                                        <p:tgtEl>
                                          <p:spTgt spid="168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1689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80A739E-6237-4A3C-B24F-BAEBB2D2F6B1}"/>
              </a:ext>
            </a:extLst>
          </p:cNvPr>
          <p:cNvSpPr>
            <a:spLocks noGrp="1" noChangeArrowheads="1"/>
          </p:cNvSpPr>
          <p:nvPr>
            <p:ph type="title"/>
          </p:nvPr>
        </p:nvSpPr>
        <p:spPr/>
        <p:txBody>
          <a:bodyPr/>
          <a:lstStyle/>
          <a:p>
            <a:pPr eaLnBrk="1" hangingPunct="1"/>
            <a:endParaRPr lang="en-US" altLang="en-US"/>
          </a:p>
        </p:txBody>
      </p:sp>
      <p:sp>
        <p:nvSpPr>
          <p:cNvPr id="19459" name="Rectangle 3">
            <a:extLst>
              <a:ext uri="{FF2B5EF4-FFF2-40B4-BE49-F238E27FC236}">
                <a16:creationId xmlns:a16="http://schemas.microsoft.com/office/drawing/2014/main" id="{DB9F2179-E96B-4F08-ADE0-B68B418FAFD1}"/>
              </a:ext>
            </a:extLst>
          </p:cNvPr>
          <p:cNvSpPr>
            <a:spLocks noGrp="1" noChangeArrowheads="1"/>
          </p:cNvSpPr>
          <p:nvPr>
            <p:ph type="body" idx="1"/>
          </p:nvPr>
        </p:nvSpPr>
        <p:spPr/>
        <p:txBody>
          <a:bodyPr/>
          <a:lstStyle/>
          <a:p>
            <a:pPr eaLnBrk="1" hangingPunct="1"/>
            <a:endParaRPr lang="en-US" altLang="en-US"/>
          </a:p>
        </p:txBody>
      </p:sp>
      <p:pic>
        <p:nvPicPr>
          <p:cNvPr id="19460" name="Picture 5" descr="sklatob1">
            <a:extLst>
              <a:ext uri="{FF2B5EF4-FFF2-40B4-BE49-F238E27FC236}">
                <a16:creationId xmlns:a16="http://schemas.microsoft.com/office/drawing/2014/main" id="{D8182392-10AC-4A50-80B2-B1DFD18AA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85800"/>
            <a:ext cx="60960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8B6BECB-A291-4965-B897-9C49F1CC050A}"/>
              </a:ext>
            </a:extLst>
          </p:cNvPr>
          <p:cNvSpPr>
            <a:spLocks noGrp="1" noChangeArrowheads="1"/>
          </p:cNvSpPr>
          <p:nvPr>
            <p:ph type="title"/>
          </p:nvPr>
        </p:nvSpPr>
        <p:spPr>
          <a:xfrm flipV="1">
            <a:off x="457200" y="189730"/>
            <a:ext cx="8229600" cy="84908"/>
          </a:xfrm>
        </p:spPr>
        <p:txBody>
          <a:bodyPr/>
          <a:lstStyle/>
          <a:p>
            <a:pPr eaLnBrk="1" hangingPunct="1"/>
            <a:endParaRPr lang="en-US" altLang="en-US"/>
          </a:p>
        </p:txBody>
      </p:sp>
      <p:sp>
        <p:nvSpPr>
          <p:cNvPr id="20483" name="Rectangle 3">
            <a:extLst>
              <a:ext uri="{FF2B5EF4-FFF2-40B4-BE49-F238E27FC236}">
                <a16:creationId xmlns:a16="http://schemas.microsoft.com/office/drawing/2014/main" id="{0822116E-0A15-4A9D-8482-A328283CB5FB}"/>
              </a:ext>
            </a:extLst>
          </p:cNvPr>
          <p:cNvSpPr>
            <a:spLocks noGrp="1" noChangeArrowheads="1"/>
          </p:cNvSpPr>
          <p:nvPr>
            <p:ph type="body" idx="1"/>
          </p:nvPr>
        </p:nvSpPr>
        <p:spPr>
          <a:xfrm>
            <a:off x="150222" y="496389"/>
            <a:ext cx="8229600" cy="4525963"/>
          </a:xfrm>
        </p:spPr>
        <p:txBody>
          <a:bodyPr/>
          <a:lstStyle/>
          <a:p>
            <a:pPr eaLnBrk="1" hangingPunct="1"/>
            <a:r>
              <a:rPr lang="en-US" altLang="en-US"/>
              <a:t>Analyze these two skulls.  Determine the gender of each using your notes.  Write a thorough explanation of your findings.</a:t>
            </a:r>
          </a:p>
        </p:txBody>
      </p:sp>
      <p:pic>
        <p:nvPicPr>
          <p:cNvPr id="164869" name="06 Track 6.wma">
            <a:hlinkClick r:id="" action="ppaction://media"/>
            <a:extLst>
              <a:ext uri="{FF2B5EF4-FFF2-40B4-BE49-F238E27FC236}">
                <a16:creationId xmlns:a16="http://schemas.microsoft.com/office/drawing/2014/main" id="{11E7B77D-FA91-4A46-826B-9BE4966B0455}"/>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2672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6">
            <a:extLst>
              <a:ext uri="{FF2B5EF4-FFF2-40B4-BE49-F238E27FC236}">
                <a16:creationId xmlns:a16="http://schemas.microsoft.com/office/drawing/2014/main" id="{A70A872F-FAC2-450F-9D40-705AFC6EAE27}"/>
              </a:ext>
            </a:extLst>
          </p:cNvPr>
          <p:cNvSpPr txBox="1">
            <a:spLocks noChangeArrowheads="1"/>
          </p:cNvSpPr>
          <p:nvPr/>
        </p:nvSpPr>
        <p:spPr bwMode="auto">
          <a:xfrm>
            <a:off x="2819400" y="1600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990099"/>
                </a:solidFill>
              </a:rPr>
              <a:t>A</a:t>
            </a:r>
          </a:p>
        </p:txBody>
      </p:sp>
      <p:sp>
        <p:nvSpPr>
          <p:cNvPr id="20486" name="Text Box 7">
            <a:extLst>
              <a:ext uri="{FF2B5EF4-FFF2-40B4-BE49-F238E27FC236}">
                <a16:creationId xmlns:a16="http://schemas.microsoft.com/office/drawing/2014/main" id="{A110E886-4851-41CA-B872-9A7063D0602E}"/>
              </a:ext>
            </a:extLst>
          </p:cNvPr>
          <p:cNvSpPr txBox="1">
            <a:spLocks noChangeArrowheads="1"/>
          </p:cNvSpPr>
          <p:nvPr/>
        </p:nvSpPr>
        <p:spPr bwMode="auto">
          <a:xfrm>
            <a:off x="5562600" y="1600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FF99"/>
                </a:solidFill>
              </a:rPr>
              <a:t>B</a:t>
            </a:r>
          </a:p>
        </p:txBody>
      </p:sp>
      <p:pic>
        <p:nvPicPr>
          <p:cNvPr id="164872" name="01 You Make Me Feel So Young.wma">
            <a:hlinkClick r:id="" action="ppaction://media"/>
            <a:extLst>
              <a:ext uri="{FF2B5EF4-FFF2-40B4-BE49-F238E27FC236}">
                <a16:creationId xmlns:a16="http://schemas.microsoft.com/office/drawing/2014/main" id="{E63E2B01-6123-4992-8EB8-CA775FB7B2D0}"/>
              </a:ext>
            </a:extLst>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4267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
            <a:extLst>
              <a:ext uri="{FF2B5EF4-FFF2-40B4-BE49-F238E27FC236}">
                <a16:creationId xmlns:a16="http://schemas.microsoft.com/office/drawing/2014/main" id="{0BE19A9E-CE4F-4EAD-8F16-C41D6F1E099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66875" y="2203450"/>
            <a:ext cx="52006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486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93143" fill="hold"/>
                                        <p:tgtEl>
                                          <p:spTgt spid="164869"/>
                                        </p:tgtEl>
                                      </p:cBhvr>
                                    </p:cmd>
                                  </p:childTnLst>
                                </p:cTn>
                              </p:par>
                            </p:childTnLst>
                          </p:cTn>
                        </p:par>
                      </p:childTnLst>
                    </p:cTn>
                  </p:par>
                </p:childTnLst>
              </p:cTn>
              <p:nextCondLst>
                <p:cond evt="onClick" delay="0">
                  <p:tgtEl>
                    <p:spTgt spid="16486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4869"/>
                </p:tgtEl>
              </p:cMediaNode>
            </p:audio>
            <p:seq concurrent="1" nextAc="seek">
              <p:cTn id="8" restart="whenNotActive" fill="hold" evtFilter="cancelBubble" nodeType="interactiveSeq">
                <p:stCondLst>
                  <p:cond evt="onClick" delay="0">
                    <p:tgtEl>
                      <p:spTgt spid="16487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76100" fill="hold"/>
                                        <p:tgtEl>
                                          <p:spTgt spid="164872"/>
                                        </p:tgtEl>
                                      </p:cBhvr>
                                    </p:cmd>
                                  </p:childTnLst>
                                </p:cTn>
                              </p:par>
                            </p:childTnLst>
                          </p:cTn>
                        </p:par>
                      </p:childTnLst>
                    </p:cTn>
                  </p:par>
                </p:childTnLst>
              </p:cTn>
              <p:nextCondLst>
                <p:cond evt="onClick" delay="0">
                  <p:tgtEl>
                    <p:spTgt spid="164872"/>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6487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38F51D0-2B0D-4D40-9BF3-32746C2722E7}"/>
              </a:ext>
            </a:extLst>
          </p:cNvPr>
          <p:cNvSpPr>
            <a:spLocks noGrp="1" noChangeArrowheads="1"/>
          </p:cNvSpPr>
          <p:nvPr>
            <p:ph type="title"/>
          </p:nvPr>
        </p:nvSpPr>
        <p:spPr>
          <a:xfrm>
            <a:off x="152400" y="0"/>
            <a:ext cx="8229600" cy="1143000"/>
          </a:xfrm>
        </p:spPr>
        <p:txBody>
          <a:bodyPr/>
          <a:lstStyle/>
          <a:p>
            <a:pPr algn="l" eaLnBrk="1" hangingPunct="1"/>
            <a:r>
              <a:rPr lang="en-US" altLang="en-US" sz="3600" b="1">
                <a:solidFill>
                  <a:schemeClr val="tx1"/>
                </a:solidFill>
              </a:rPr>
              <a:t>Determination of Sex: Long Bones</a:t>
            </a:r>
          </a:p>
        </p:txBody>
      </p:sp>
      <p:sp>
        <p:nvSpPr>
          <p:cNvPr id="86019" name="Rectangle 3">
            <a:extLst>
              <a:ext uri="{FF2B5EF4-FFF2-40B4-BE49-F238E27FC236}">
                <a16:creationId xmlns:a16="http://schemas.microsoft.com/office/drawing/2014/main" id="{55313E22-290E-428B-BDB9-8FAB74AD9F5F}"/>
              </a:ext>
            </a:extLst>
          </p:cNvPr>
          <p:cNvSpPr>
            <a:spLocks noGrp="1" noChangeArrowheads="1"/>
          </p:cNvSpPr>
          <p:nvPr>
            <p:ph type="body" idx="1"/>
          </p:nvPr>
        </p:nvSpPr>
        <p:spPr>
          <a:xfrm>
            <a:off x="457200" y="1600200"/>
            <a:ext cx="6248400" cy="4572000"/>
          </a:xfrm>
        </p:spPr>
        <p:txBody>
          <a:bodyPr/>
          <a:lstStyle/>
          <a:p>
            <a:pPr eaLnBrk="1" hangingPunct="1"/>
            <a:r>
              <a:rPr lang="en-US" altLang="en-US" sz="2800" b="1"/>
              <a:t>Normally, the long bones alone are not used alone to estimate gender. However, if these bones are the only ones present, there are characteristics that can be used for sex determination.</a:t>
            </a:r>
          </a:p>
          <a:p>
            <a:pPr eaLnBrk="1" hangingPunct="1"/>
            <a:r>
              <a:rPr lang="en-US" altLang="en-US" sz="2800" b="1" i="1"/>
              <a:t>E.g.</a:t>
            </a:r>
            <a:r>
              <a:rPr lang="en-US" altLang="en-US" sz="2800" b="1"/>
              <a:t> maximum length of humerus in females is 305.9 mm, while it is 339.0 mm in males</a:t>
            </a:r>
            <a:r>
              <a:rPr lang="en-US" altLang="en-US" sz="2800" b="1" i="1"/>
              <a:t> </a:t>
            </a:r>
          </a:p>
          <a:p>
            <a:pPr eaLnBrk="1" hangingPunct="1"/>
            <a:endParaRPr lang="en-US" altLang="en-US" sz="2800"/>
          </a:p>
        </p:txBody>
      </p:sp>
      <p:pic>
        <p:nvPicPr>
          <p:cNvPr id="21508" name="Picture 4">
            <a:extLst>
              <a:ext uri="{FF2B5EF4-FFF2-40B4-BE49-F238E27FC236}">
                <a16:creationId xmlns:a16="http://schemas.microsoft.com/office/drawing/2014/main" id="{96A1E5A2-1B45-4EA7-8CC5-B9741B93C4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838200"/>
            <a:ext cx="1663700" cy="585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9C52A15-1E4E-4CA2-8D54-A19448A3C1B2}"/>
              </a:ext>
            </a:extLst>
          </p:cNvPr>
          <p:cNvSpPr>
            <a:spLocks noGrp="1" noChangeArrowheads="1"/>
          </p:cNvSpPr>
          <p:nvPr>
            <p:ph type="title"/>
          </p:nvPr>
        </p:nvSpPr>
        <p:spPr/>
        <p:txBody>
          <a:bodyPr/>
          <a:lstStyle/>
          <a:p>
            <a:pPr eaLnBrk="1" hangingPunct="1"/>
            <a:r>
              <a:rPr lang="en-US" altLang="en-US"/>
              <a:t>Determination of Race</a:t>
            </a:r>
          </a:p>
        </p:txBody>
      </p:sp>
      <p:sp>
        <p:nvSpPr>
          <p:cNvPr id="22531" name="Rectangle 3">
            <a:extLst>
              <a:ext uri="{FF2B5EF4-FFF2-40B4-BE49-F238E27FC236}">
                <a16:creationId xmlns:a16="http://schemas.microsoft.com/office/drawing/2014/main" id="{45D1D3E1-27D3-4125-9095-8AC8FDEA4534}"/>
              </a:ext>
            </a:extLst>
          </p:cNvPr>
          <p:cNvSpPr>
            <a:spLocks noGrp="1" noChangeArrowheads="1"/>
          </p:cNvSpPr>
          <p:nvPr>
            <p:ph type="body" idx="1"/>
          </p:nvPr>
        </p:nvSpPr>
        <p:spPr>
          <a:xfrm>
            <a:off x="457200" y="1219200"/>
            <a:ext cx="8229600" cy="5638800"/>
          </a:xfrm>
        </p:spPr>
        <p:txBody>
          <a:bodyPr/>
          <a:lstStyle/>
          <a:p>
            <a:pPr eaLnBrk="1" hangingPunct="1"/>
            <a:r>
              <a:rPr lang="en-US" altLang="en-US" sz="2800"/>
              <a:t>Difficulties </a:t>
            </a:r>
          </a:p>
          <a:p>
            <a:pPr lvl="1" eaLnBrk="1" hangingPunct="1"/>
            <a:r>
              <a:rPr lang="en-US" altLang="en-US" sz="2500"/>
              <a:t>3 race system is broad: Caucasian (European), Mongoloid (Asian), and African (African and West Indian). </a:t>
            </a:r>
          </a:p>
          <a:p>
            <a:pPr lvl="1" eaLnBrk="1" hangingPunct="1"/>
            <a:r>
              <a:rPr lang="en-US" altLang="en-US" sz="2500"/>
              <a:t>Some will have traits completely inconsistent with their geographic origin. </a:t>
            </a:r>
          </a:p>
          <a:p>
            <a:pPr lvl="1" eaLnBrk="1" hangingPunct="1"/>
            <a:r>
              <a:rPr lang="en-US" altLang="en-US" sz="2500"/>
              <a:t>Mixed-racial ancestry</a:t>
            </a:r>
          </a:p>
          <a:p>
            <a:pPr lvl="2" eaLnBrk="1" hangingPunct="1"/>
            <a:r>
              <a:rPr lang="en-US" altLang="en-US" sz="1900"/>
              <a:t>Some exhibit characteristics of more than one racial group. </a:t>
            </a:r>
          </a:p>
          <a:p>
            <a:pPr lvl="1" eaLnBrk="1" hangingPunct="1"/>
            <a:r>
              <a:rPr lang="en-US" altLang="en-US" sz="2500"/>
              <a:t>Indicators are not measurable and are therefore subjective. </a:t>
            </a:r>
          </a:p>
          <a:p>
            <a:pPr eaLnBrk="1" hangingPunct="1"/>
            <a:r>
              <a:rPr lang="en-US" altLang="en-US" sz="2800"/>
              <a:t>Despite these drawbacks, race determination is viewed as a critical part of the overall identification of an individual's remains.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712D058-D9AE-47F2-96FB-0A8E257F4A5F}"/>
              </a:ext>
            </a:extLst>
          </p:cNvPr>
          <p:cNvSpPr>
            <a:spLocks noGrp="1" noChangeArrowheads="1"/>
          </p:cNvSpPr>
          <p:nvPr>
            <p:ph type="title"/>
          </p:nvPr>
        </p:nvSpPr>
        <p:spPr>
          <a:xfrm>
            <a:off x="457200" y="-76200"/>
            <a:ext cx="8229600" cy="1143000"/>
          </a:xfrm>
        </p:spPr>
        <p:txBody>
          <a:bodyPr/>
          <a:lstStyle/>
          <a:p>
            <a:pPr eaLnBrk="1" hangingPunct="1"/>
            <a:r>
              <a:rPr lang="en-US" altLang="en-US">
                <a:latin typeface="Bones" pitchFamily="34" charset="0"/>
              </a:rPr>
              <a:t>Caucasian, Mongoloid, African</a:t>
            </a:r>
          </a:p>
        </p:txBody>
      </p:sp>
      <p:pic>
        <p:nvPicPr>
          <p:cNvPr id="23555" name="Picture 4">
            <a:extLst>
              <a:ext uri="{FF2B5EF4-FFF2-40B4-BE49-F238E27FC236}">
                <a16:creationId xmlns:a16="http://schemas.microsoft.com/office/drawing/2014/main" id="{64200999-4AC4-4EFB-8E26-41C3C6073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764507" y="362743"/>
            <a:ext cx="5613400" cy="671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Text Box 5">
            <a:extLst>
              <a:ext uri="{FF2B5EF4-FFF2-40B4-BE49-F238E27FC236}">
                <a16:creationId xmlns:a16="http://schemas.microsoft.com/office/drawing/2014/main" id="{1A95D55F-3B80-43E7-AF9D-2C2B5448E51A}"/>
              </a:ext>
            </a:extLst>
          </p:cNvPr>
          <p:cNvSpPr txBox="1">
            <a:spLocks noChangeArrowheads="1"/>
          </p:cNvSpPr>
          <p:nvPr/>
        </p:nvSpPr>
        <p:spPr bwMode="auto">
          <a:xfrm>
            <a:off x="1143000" y="6491288"/>
            <a:ext cx="677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From: Beyers, S.N. (2005). Introduction to Forensic Anthropology</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E4416BF-32D8-4EAC-8F7D-163FAAD4D739}"/>
              </a:ext>
            </a:extLst>
          </p:cNvPr>
          <p:cNvSpPr>
            <a:spLocks noGrp="1" noChangeArrowheads="1"/>
          </p:cNvSpPr>
          <p:nvPr>
            <p:ph type="title"/>
          </p:nvPr>
        </p:nvSpPr>
        <p:spPr/>
        <p:txBody>
          <a:bodyPr/>
          <a:lstStyle/>
          <a:p>
            <a:pPr eaLnBrk="1" hangingPunct="1"/>
            <a:r>
              <a:rPr lang="en-US" altLang="en-US" sz="4000"/>
              <a:t>Features of the Skull Used in Race Determination</a:t>
            </a:r>
          </a:p>
        </p:txBody>
      </p:sp>
      <p:sp>
        <p:nvSpPr>
          <p:cNvPr id="24579" name="Rectangle 3">
            <a:extLst>
              <a:ext uri="{FF2B5EF4-FFF2-40B4-BE49-F238E27FC236}">
                <a16:creationId xmlns:a16="http://schemas.microsoft.com/office/drawing/2014/main" id="{D406AE39-1B76-40B5-8F11-46CE4379EAB5}"/>
              </a:ext>
            </a:extLst>
          </p:cNvPr>
          <p:cNvSpPr>
            <a:spLocks noGrp="1" noChangeArrowheads="1"/>
          </p:cNvSpPr>
          <p:nvPr>
            <p:ph type="body" idx="1"/>
          </p:nvPr>
        </p:nvSpPr>
        <p:spPr>
          <a:xfrm>
            <a:off x="152400" y="1600200"/>
            <a:ext cx="5181600" cy="5257800"/>
          </a:xfrm>
        </p:spPr>
        <p:txBody>
          <a:bodyPr/>
          <a:lstStyle/>
          <a:p>
            <a:pPr eaLnBrk="1" hangingPunct="1">
              <a:lnSpc>
                <a:spcPct val="80000"/>
              </a:lnSpc>
            </a:pPr>
            <a:r>
              <a:rPr lang="en-US" altLang="en-US" sz="2800"/>
              <a:t>Nasal index: The ratio of the width to the height of the nose, multiplied by 100</a:t>
            </a:r>
          </a:p>
          <a:p>
            <a:pPr eaLnBrk="1" hangingPunct="1">
              <a:lnSpc>
                <a:spcPct val="80000"/>
              </a:lnSpc>
            </a:pPr>
            <a:r>
              <a:rPr lang="en-US" altLang="en-US" sz="2800"/>
              <a:t>Nasal Spine</a:t>
            </a:r>
          </a:p>
          <a:p>
            <a:pPr eaLnBrk="1" hangingPunct="1">
              <a:lnSpc>
                <a:spcPct val="80000"/>
              </a:lnSpc>
            </a:pPr>
            <a:r>
              <a:rPr lang="en-US" altLang="en-US" sz="2800"/>
              <a:t>Feel the base of the nasal cavity, on either side of the nasal spine – you will feel sharp ridges (nasal silling), rounded ridges, or no ridges at all (nasal guttering)</a:t>
            </a:r>
          </a:p>
          <a:p>
            <a:pPr eaLnBrk="1" hangingPunct="1">
              <a:lnSpc>
                <a:spcPct val="80000"/>
              </a:lnSpc>
            </a:pPr>
            <a:r>
              <a:rPr lang="en-US" altLang="en-US" sz="2800"/>
              <a:t>Prognathism: extent of lower jaw</a:t>
            </a:r>
          </a:p>
          <a:p>
            <a:pPr eaLnBrk="1" hangingPunct="1">
              <a:lnSpc>
                <a:spcPct val="80000"/>
              </a:lnSpc>
            </a:pPr>
            <a:r>
              <a:rPr lang="en-US" altLang="en-US" sz="2800"/>
              <a:t>Shape of eye orbits (round or square</a:t>
            </a:r>
          </a:p>
          <a:p>
            <a:pPr eaLnBrk="1" hangingPunct="1">
              <a:lnSpc>
                <a:spcPct val="80000"/>
              </a:lnSpc>
            </a:pPr>
            <a:endParaRPr lang="en-US" altLang="en-US" sz="2800"/>
          </a:p>
        </p:txBody>
      </p:sp>
      <p:pic>
        <p:nvPicPr>
          <p:cNvPr id="24580" name="Picture 12">
            <a:extLst>
              <a:ext uri="{FF2B5EF4-FFF2-40B4-BE49-F238E27FC236}">
                <a16:creationId xmlns:a16="http://schemas.microsoft.com/office/drawing/2014/main" id="{9DD1D163-AABF-41FD-A505-4D090FC53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350" y="1524000"/>
            <a:ext cx="354965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Text Box 14">
            <a:extLst>
              <a:ext uri="{FF2B5EF4-FFF2-40B4-BE49-F238E27FC236}">
                <a16:creationId xmlns:a16="http://schemas.microsoft.com/office/drawing/2014/main" id="{499FC792-F004-488D-B3D7-074C80DC6C75}"/>
              </a:ext>
            </a:extLst>
          </p:cNvPr>
          <p:cNvSpPr txBox="1">
            <a:spLocks noChangeArrowheads="1"/>
          </p:cNvSpPr>
          <p:nvPr/>
        </p:nvSpPr>
        <p:spPr bwMode="auto">
          <a:xfrm>
            <a:off x="5556250" y="4662488"/>
            <a:ext cx="137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Nasal spine</a:t>
            </a:r>
          </a:p>
        </p:txBody>
      </p:sp>
      <p:sp>
        <p:nvSpPr>
          <p:cNvPr id="24582" name="AutoShape 16">
            <a:extLst>
              <a:ext uri="{FF2B5EF4-FFF2-40B4-BE49-F238E27FC236}">
                <a16:creationId xmlns:a16="http://schemas.microsoft.com/office/drawing/2014/main" id="{797AB63A-88BC-40A6-996C-3F41163A7291}"/>
              </a:ext>
            </a:extLst>
          </p:cNvPr>
          <p:cNvSpPr>
            <a:spLocks noChangeArrowheads="1"/>
          </p:cNvSpPr>
          <p:nvPr/>
        </p:nvSpPr>
        <p:spPr bwMode="auto">
          <a:xfrm rot="1241727">
            <a:off x="5715000" y="5410200"/>
            <a:ext cx="1524000" cy="152400"/>
          </a:xfrm>
          <a:prstGeom prst="rightArrow">
            <a:avLst>
              <a:gd name="adj1" fmla="val 50000"/>
              <a:gd name="adj2" fmla="val 2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3259F71-F033-4DDB-BD34-E2C6E26D9CD9}"/>
              </a:ext>
            </a:extLst>
          </p:cNvPr>
          <p:cNvSpPr>
            <a:spLocks noGrp="1" noChangeArrowheads="1"/>
          </p:cNvSpPr>
          <p:nvPr>
            <p:ph type="title"/>
          </p:nvPr>
        </p:nvSpPr>
        <p:spPr>
          <a:xfrm>
            <a:off x="457200" y="152400"/>
            <a:ext cx="8229600" cy="1143000"/>
          </a:xfrm>
        </p:spPr>
        <p:txBody>
          <a:bodyPr/>
          <a:lstStyle/>
          <a:p>
            <a:pPr eaLnBrk="1" hangingPunct="1"/>
            <a:r>
              <a:rPr lang="en-US" altLang="en-US">
                <a:latin typeface="Bones" pitchFamily="34" charset="0"/>
              </a:rPr>
              <a:t>Nasal Silling and Guttering</a:t>
            </a:r>
          </a:p>
        </p:txBody>
      </p:sp>
      <p:pic>
        <p:nvPicPr>
          <p:cNvPr id="25603" name="Picture 4">
            <a:extLst>
              <a:ext uri="{FF2B5EF4-FFF2-40B4-BE49-F238E27FC236}">
                <a16:creationId xmlns:a16="http://schemas.microsoft.com/office/drawing/2014/main" id="{EA066BFF-2658-4595-9E91-52148D3EA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143000"/>
            <a:ext cx="6159500" cy="554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Text Box 5">
            <a:extLst>
              <a:ext uri="{FF2B5EF4-FFF2-40B4-BE49-F238E27FC236}">
                <a16:creationId xmlns:a16="http://schemas.microsoft.com/office/drawing/2014/main" id="{08C87458-4FEB-43A7-99DB-750ED4C8C0E7}"/>
              </a:ext>
            </a:extLst>
          </p:cNvPr>
          <p:cNvSpPr txBox="1">
            <a:spLocks noChangeArrowheads="1"/>
          </p:cNvSpPr>
          <p:nvPr/>
        </p:nvSpPr>
        <p:spPr bwMode="auto">
          <a:xfrm>
            <a:off x="1143000" y="6491288"/>
            <a:ext cx="677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From: Beyers, S.N. (2005). Introduction to Forensic Anthropology</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21BE5B6-C63F-4B20-BBBA-3889801AF44A}"/>
              </a:ext>
            </a:extLst>
          </p:cNvPr>
          <p:cNvSpPr>
            <a:spLocks noGrp="1" noChangeArrowheads="1"/>
          </p:cNvSpPr>
          <p:nvPr>
            <p:ph type="title"/>
          </p:nvPr>
        </p:nvSpPr>
        <p:spPr/>
        <p:txBody>
          <a:bodyPr/>
          <a:lstStyle/>
          <a:p>
            <a:pPr eaLnBrk="1" hangingPunct="1"/>
            <a:r>
              <a:rPr lang="en-US" altLang="en-US" sz="4000">
                <a:latin typeface="Bones" pitchFamily="34" charset="0"/>
              </a:rPr>
              <a:t>General Shapes of the Eye Orbits</a:t>
            </a:r>
          </a:p>
        </p:txBody>
      </p:sp>
      <p:pic>
        <p:nvPicPr>
          <p:cNvPr id="26627" name="Picture 4">
            <a:extLst>
              <a:ext uri="{FF2B5EF4-FFF2-40B4-BE49-F238E27FC236}">
                <a16:creationId xmlns:a16="http://schemas.microsoft.com/office/drawing/2014/main" id="{085F4F22-4803-4E3E-A6C2-8632AF2F9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8640763" cy="493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Text Box 5">
            <a:extLst>
              <a:ext uri="{FF2B5EF4-FFF2-40B4-BE49-F238E27FC236}">
                <a16:creationId xmlns:a16="http://schemas.microsoft.com/office/drawing/2014/main" id="{21510FCC-D4B3-481D-84E6-774DA88D5298}"/>
              </a:ext>
            </a:extLst>
          </p:cNvPr>
          <p:cNvSpPr txBox="1">
            <a:spLocks noChangeArrowheads="1"/>
          </p:cNvSpPr>
          <p:nvPr/>
        </p:nvSpPr>
        <p:spPr bwMode="auto">
          <a:xfrm>
            <a:off x="1143000" y="6491288"/>
            <a:ext cx="677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From: Beyers, S.N. (2005). Introduction to Forensic Anthropology</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312FD65-66E5-40B4-800E-31B559D9D475}"/>
              </a:ext>
            </a:extLst>
          </p:cNvPr>
          <p:cNvSpPr>
            <a:spLocks noGrp="1" noChangeArrowheads="1"/>
          </p:cNvSpPr>
          <p:nvPr>
            <p:ph type="title"/>
          </p:nvPr>
        </p:nvSpPr>
        <p:spPr>
          <a:xfrm>
            <a:off x="457200" y="274638"/>
            <a:ext cx="4191000" cy="1143000"/>
          </a:xfrm>
        </p:spPr>
        <p:txBody>
          <a:bodyPr/>
          <a:lstStyle/>
          <a:p>
            <a:pPr eaLnBrk="1" hangingPunct="1"/>
            <a:r>
              <a:rPr lang="en-US" altLang="en-US" sz="4000" b="1">
                <a:solidFill>
                  <a:schemeClr val="tx1"/>
                </a:solidFill>
              </a:rPr>
              <a:t>Determination of Race:</a:t>
            </a:r>
            <a:br>
              <a:rPr lang="en-US" altLang="en-US" sz="4000" b="1">
                <a:solidFill>
                  <a:schemeClr val="tx1"/>
                </a:solidFill>
              </a:rPr>
            </a:br>
            <a:r>
              <a:rPr lang="en-US" altLang="en-US" sz="4000" b="1">
                <a:solidFill>
                  <a:schemeClr val="tx1"/>
                </a:solidFill>
              </a:rPr>
              <a:t>Caucasian</a:t>
            </a:r>
          </a:p>
        </p:txBody>
      </p:sp>
      <p:sp>
        <p:nvSpPr>
          <p:cNvPr id="27651" name="Rectangle 8">
            <a:extLst>
              <a:ext uri="{FF2B5EF4-FFF2-40B4-BE49-F238E27FC236}">
                <a16:creationId xmlns:a16="http://schemas.microsoft.com/office/drawing/2014/main" id="{C9AE7247-2221-43BA-A138-14E287180BCA}"/>
              </a:ext>
            </a:extLst>
          </p:cNvPr>
          <p:cNvSpPr>
            <a:spLocks noChangeArrowheads="1"/>
          </p:cNvSpPr>
          <p:nvPr/>
        </p:nvSpPr>
        <p:spPr bwMode="auto">
          <a:xfrm>
            <a:off x="2057400" y="6553200"/>
            <a:ext cx="5122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i="1"/>
              <a:t>http://upload.wikimedia.org/wikipedia/en/c/cc/Skullcauc.gif</a:t>
            </a:r>
          </a:p>
        </p:txBody>
      </p:sp>
      <p:graphicFrame>
        <p:nvGraphicFramePr>
          <p:cNvPr id="92305" name="Group 145">
            <a:extLst>
              <a:ext uri="{FF2B5EF4-FFF2-40B4-BE49-F238E27FC236}">
                <a16:creationId xmlns:a16="http://schemas.microsoft.com/office/drawing/2014/main" id="{54E04302-B890-4A2D-9E53-F63EB3D4E17E}"/>
              </a:ext>
            </a:extLst>
          </p:cNvPr>
          <p:cNvGraphicFramePr>
            <a:graphicFrameLocks noGrp="1"/>
          </p:cNvGraphicFramePr>
          <p:nvPr>
            <p:ph idx="1"/>
          </p:nvPr>
        </p:nvGraphicFramePr>
        <p:xfrm>
          <a:off x="152400" y="1946275"/>
          <a:ext cx="3352800" cy="4533900"/>
        </p:xfrm>
        <a:graphic>
          <a:graphicData uri="http://schemas.openxmlformats.org/drawingml/2006/table">
            <a:tbl>
              <a:tblPr/>
              <a:tblGrid>
                <a:gridCol w="1531938">
                  <a:extLst>
                    <a:ext uri="{9D8B030D-6E8A-4147-A177-3AD203B41FA5}">
                      <a16:colId xmlns:a16="http://schemas.microsoft.com/office/drawing/2014/main" val="20000"/>
                    </a:ext>
                  </a:extLst>
                </a:gridCol>
                <a:gridCol w="1820862">
                  <a:extLst>
                    <a:ext uri="{9D8B030D-6E8A-4147-A177-3AD203B41FA5}">
                      <a16:colId xmlns:a16="http://schemas.microsoft.com/office/drawing/2014/main" val="20001"/>
                    </a:ext>
                  </a:extLst>
                </a:gridCol>
              </a:tblGrid>
              <a:tr h="43490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Trait</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90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Nasal Index:</a:t>
                      </a:r>
                      <a:endParaRPr kumimoji="0" lang="en-US" sz="1600" b="0" i="0" u="none" strike="noStrike" cap="none" normalizeH="0" baseline="0">
                        <a:ln>
                          <a:noFill/>
                        </a:ln>
                        <a:solidFill>
                          <a:schemeClr val="tx1"/>
                        </a:solidFill>
                        <a:effectLst/>
                        <a:latin typeface="Arial"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Times New Roman" pitchFamily="18" charset="0"/>
                        </a:rPr>
                        <a:t>&lt;48 </a:t>
                      </a:r>
                      <a:endParaRPr kumimoji="0" lang="en-US" sz="1600" b="0" i="0" u="none" strike="noStrike" cap="none" normalizeH="0" baseline="0" dirty="0">
                        <a:ln>
                          <a:noFill/>
                        </a:ln>
                        <a:solidFill>
                          <a:schemeClr val="tx1"/>
                        </a:solidFill>
                        <a:effectLst/>
                        <a:latin typeface="Arial"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90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Nasal Spine:</a:t>
                      </a:r>
                      <a:endParaRPr kumimoji="0" lang="en-US" sz="1600" b="0" i="0" u="none" strike="noStrike" cap="none" normalizeH="0" baseline="0">
                        <a:ln>
                          <a:noFill/>
                        </a:ln>
                        <a:solidFill>
                          <a:schemeClr val="tx1"/>
                        </a:solidFill>
                        <a:effectLst/>
                        <a:latin typeface="Arial"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Prominent spine</a:t>
                      </a:r>
                      <a:endParaRPr kumimoji="0" lang="en-US" sz="1600" b="0" i="0" u="none" strike="noStrike" cap="none" normalizeH="0" baseline="0">
                        <a:ln>
                          <a:noFill/>
                        </a:ln>
                        <a:solidFill>
                          <a:schemeClr val="tx1"/>
                        </a:solidFill>
                        <a:effectLst/>
                        <a:latin typeface="Arial"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90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Nasal Silling / Guttering:</a:t>
                      </a:r>
                      <a:endParaRPr kumimoji="0" lang="en-US" sz="1600" b="0" i="0" u="none" strike="noStrike" cap="none" normalizeH="0" baseline="0">
                        <a:ln>
                          <a:noFill/>
                        </a:ln>
                        <a:solidFill>
                          <a:schemeClr val="tx1"/>
                        </a:solidFill>
                        <a:effectLst/>
                        <a:latin typeface="Arial"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Sharp ridge (silling)</a:t>
                      </a:r>
                      <a:endParaRPr kumimoji="0" lang="en-US" sz="1600" b="0" i="0" u="none" strike="noStrike" cap="none" normalizeH="0" baseline="0">
                        <a:ln>
                          <a:noFill/>
                        </a:ln>
                        <a:solidFill>
                          <a:schemeClr val="tx1"/>
                        </a:solidFill>
                        <a:effectLst/>
                        <a:latin typeface="Arial"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90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Prognathism:</a:t>
                      </a:r>
                      <a:endParaRPr kumimoji="0" lang="en-US" sz="1600" b="0" i="0" u="none" strike="noStrike" cap="none" normalizeH="0" baseline="0">
                        <a:ln>
                          <a:noFill/>
                        </a:ln>
                        <a:solidFill>
                          <a:schemeClr val="tx1"/>
                        </a:solidFill>
                        <a:effectLst/>
                        <a:latin typeface="Arial"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Straight</a:t>
                      </a:r>
                      <a:endParaRPr kumimoji="0" lang="en-US" sz="1600" b="0" i="0" u="none" strike="noStrike" cap="none" normalizeH="0" baseline="0">
                        <a:ln>
                          <a:noFill/>
                        </a:ln>
                        <a:solidFill>
                          <a:schemeClr val="tx1"/>
                        </a:solidFill>
                        <a:effectLst/>
                        <a:latin typeface="Arial"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29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Shape of Orbital Openings:</a:t>
                      </a:r>
                      <a:endParaRPr kumimoji="0" lang="en-US" sz="1600" b="0" i="0" u="none" strike="noStrike" cap="none" normalizeH="0" baseline="0">
                        <a:ln>
                          <a:noFill/>
                        </a:ln>
                        <a:solidFill>
                          <a:schemeClr val="tx1"/>
                        </a:solidFill>
                        <a:effectLst/>
                        <a:latin typeface="Arial"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Times New Roman" pitchFamily="18" charset="0"/>
                        </a:rPr>
                        <a:t>Oval, angled</a:t>
                      </a:r>
                      <a:endParaRPr kumimoji="0" lang="en-US" sz="1600" b="0" i="0" u="none" strike="noStrike" cap="none" normalizeH="0" baseline="0" dirty="0">
                        <a:ln>
                          <a:noFill/>
                        </a:ln>
                        <a:solidFill>
                          <a:schemeClr val="tx1"/>
                        </a:solidFill>
                        <a:effectLst/>
                        <a:latin typeface="Arial"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pSp>
        <p:nvGrpSpPr>
          <p:cNvPr id="27675" name="Group 142">
            <a:extLst>
              <a:ext uri="{FF2B5EF4-FFF2-40B4-BE49-F238E27FC236}">
                <a16:creationId xmlns:a16="http://schemas.microsoft.com/office/drawing/2014/main" id="{F01B7595-942E-4F2A-AEC3-BB6909583238}"/>
              </a:ext>
            </a:extLst>
          </p:cNvPr>
          <p:cNvGrpSpPr>
            <a:grpSpLocks/>
          </p:cNvGrpSpPr>
          <p:nvPr/>
        </p:nvGrpSpPr>
        <p:grpSpPr bwMode="auto">
          <a:xfrm>
            <a:off x="2890838" y="0"/>
            <a:ext cx="6253162" cy="6858000"/>
            <a:chOff x="1821" y="0"/>
            <a:chExt cx="3939" cy="4320"/>
          </a:xfrm>
        </p:grpSpPr>
        <p:pic>
          <p:nvPicPr>
            <p:cNvPr id="27676" name="Picture 133">
              <a:extLst>
                <a:ext uri="{FF2B5EF4-FFF2-40B4-BE49-F238E27FC236}">
                  <a16:creationId xmlns:a16="http://schemas.microsoft.com/office/drawing/2014/main" id="{130FA147-0B6D-4D28-A6FC-CE46D48B3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5" y="0"/>
              <a:ext cx="2875"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77" name="AutoShape 134">
              <a:extLst>
                <a:ext uri="{FF2B5EF4-FFF2-40B4-BE49-F238E27FC236}">
                  <a16:creationId xmlns:a16="http://schemas.microsoft.com/office/drawing/2014/main" id="{E7A63931-3719-43C5-8B00-602D589BFF8C}"/>
                </a:ext>
              </a:extLst>
            </p:cNvPr>
            <p:cNvSpPr>
              <a:spLocks noChangeArrowheads="1"/>
            </p:cNvSpPr>
            <p:nvPr/>
          </p:nvSpPr>
          <p:spPr bwMode="auto">
            <a:xfrm rot="-956320">
              <a:off x="2301" y="1248"/>
              <a:ext cx="960" cy="96"/>
            </a:xfrm>
            <a:prstGeom prst="rightArrow">
              <a:avLst>
                <a:gd name="adj1" fmla="val 50000"/>
                <a:gd name="adj2" fmla="val 2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78" name="Text Box 135">
              <a:extLst>
                <a:ext uri="{FF2B5EF4-FFF2-40B4-BE49-F238E27FC236}">
                  <a16:creationId xmlns:a16="http://schemas.microsoft.com/office/drawing/2014/main" id="{2633A222-531F-4F8A-B2D4-9CAF890E42BF}"/>
                </a:ext>
              </a:extLst>
            </p:cNvPr>
            <p:cNvSpPr txBox="1">
              <a:spLocks noChangeArrowheads="1"/>
            </p:cNvSpPr>
            <p:nvPr/>
          </p:nvSpPr>
          <p:spPr bwMode="auto">
            <a:xfrm>
              <a:off x="2829" y="2640"/>
              <a:ext cx="9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Nasal spine:</a:t>
              </a:r>
            </a:p>
            <a:p>
              <a:pPr eaLnBrk="1" hangingPunct="1">
                <a:spcBef>
                  <a:spcPct val="0"/>
                </a:spcBef>
                <a:buFontTx/>
                <a:buNone/>
              </a:pPr>
              <a:r>
                <a:rPr lang="en-US" altLang="en-US" sz="1800"/>
                <a:t>Prominent</a:t>
              </a:r>
            </a:p>
          </p:txBody>
        </p:sp>
        <p:sp>
          <p:nvSpPr>
            <p:cNvPr id="27679" name="Text Box 136">
              <a:extLst>
                <a:ext uri="{FF2B5EF4-FFF2-40B4-BE49-F238E27FC236}">
                  <a16:creationId xmlns:a16="http://schemas.microsoft.com/office/drawing/2014/main" id="{547DB967-59F1-4E8B-9F64-69D01F4E8F76}"/>
                </a:ext>
              </a:extLst>
            </p:cNvPr>
            <p:cNvSpPr txBox="1">
              <a:spLocks noChangeArrowheads="1"/>
            </p:cNvSpPr>
            <p:nvPr/>
          </p:nvSpPr>
          <p:spPr bwMode="auto">
            <a:xfrm>
              <a:off x="2253" y="3744"/>
              <a:ext cx="1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Progathism: straight</a:t>
              </a:r>
            </a:p>
          </p:txBody>
        </p:sp>
        <p:sp>
          <p:nvSpPr>
            <p:cNvPr id="27680" name="AutoShape 137">
              <a:extLst>
                <a:ext uri="{FF2B5EF4-FFF2-40B4-BE49-F238E27FC236}">
                  <a16:creationId xmlns:a16="http://schemas.microsoft.com/office/drawing/2014/main" id="{30AB25BA-F765-4FFB-9BE8-FA77DF231E0F}"/>
                </a:ext>
              </a:extLst>
            </p:cNvPr>
            <p:cNvSpPr>
              <a:spLocks noChangeArrowheads="1"/>
            </p:cNvSpPr>
            <p:nvPr/>
          </p:nvSpPr>
          <p:spPr bwMode="auto">
            <a:xfrm rot="1241727">
              <a:off x="3213" y="3168"/>
              <a:ext cx="960" cy="96"/>
            </a:xfrm>
            <a:prstGeom prst="rightArrow">
              <a:avLst>
                <a:gd name="adj1" fmla="val 50000"/>
                <a:gd name="adj2" fmla="val 2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81" name="Text Box 138">
              <a:extLst>
                <a:ext uri="{FF2B5EF4-FFF2-40B4-BE49-F238E27FC236}">
                  <a16:creationId xmlns:a16="http://schemas.microsoft.com/office/drawing/2014/main" id="{64B97D0E-743B-4491-AE5F-DA0996C4CB3E}"/>
                </a:ext>
              </a:extLst>
            </p:cNvPr>
            <p:cNvSpPr txBox="1">
              <a:spLocks noChangeArrowheads="1"/>
            </p:cNvSpPr>
            <p:nvPr/>
          </p:nvSpPr>
          <p:spPr bwMode="auto">
            <a:xfrm>
              <a:off x="1821" y="1488"/>
              <a:ext cx="12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Orbital openings:</a:t>
              </a:r>
            </a:p>
            <a:p>
              <a:pPr algn="ctr" eaLnBrk="1" hangingPunct="1">
                <a:spcBef>
                  <a:spcPct val="0"/>
                </a:spcBef>
                <a:buFontTx/>
                <a:buNone/>
              </a:pPr>
              <a:r>
                <a:rPr lang="en-US" altLang="en-US" sz="1800"/>
                <a:t>oval</a:t>
              </a:r>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3">
            <a:extLst>
              <a:ext uri="{FF2B5EF4-FFF2-40B4-BE49-F238E27FC236}">
                <a16:creationId xmlns:a16="http://schemas.microsoft.com/office/drawing/2014/main" id="{EE2A8542-9D10-424E-8D7B-8F73AEE1E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588"/>
            <a:ext cx="533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a:extLst>
              <a:ext uri="{FF2B5EF4-FFF2-40B4-BE49-F238E27FC236}">
                <a16:creationId xmlns:a16="http://schemas.microsoft.com/office/drawing/2014/main" id="{06D16DAF-BE03-437A-84E6-0794D82DC74B}"/>
              </a:ext>
            </a:extLst>
          </p:cNvPr>
          <p:cNvSpPr>
            <a:spLocks noGrp="1" noChangeArrowheads="1"/>
          </p:cNvSpPr>
          <p:nvPr>
            <p:ph type="title"/>
          </p:nvPr>
        </p:nvSpPr>
        <p:spPr>
          <a:xfrm>
            <a:off x="457200" y="274638"/>
            <a:ext cx="3657600" cy="1477962"/>
          </a:xfrm>
        </p:spPr>
        <p:txBody>
          <a:bodyPr/>
          <a:lstStyle/>
          <a:p>
            <a:pPr eaLnBrk="1" hangingPunct="1"/>
            <a:r>
              <a:rPr lang="en-US" altLang="en-US" sz="2400" b="1">
                <a:solidFill>
                  <a:schemeClr val="tx1"/>
                </a:solidFill>
              </a:rPr>
              <a:t>Determination of Race:</a:t>
            </a:r>
            <a:br>
              <a:rPr lang="en-US" altLang="en-US" sz="2400" b="1">
                <a:solidFill>
                  <a:schemeClr val="tx1"/>
                </a:solidFill>
              </a:rPr>
            </a:br>
            <a:r>
              <a:rPr lang="en-US" altLang="en-US" sz="2400" b="1">
                <a:solidFill>
                  <a:schemeClr val="tx1"/>
                </a:solidFill>
              </a:rPr>
              <a:t>Mongoloid </a:t>
            </a:r>
            <a:r>
              <a:rPr lang="en-US" altLang="en-US" sz="1800" b="1">
                <a:solidFill>
                  <a:schemeClr val="tx1"/>
                </a:solidFill>
              </a:rPr>
              <a:t>(Asian decent and Native American decent)</a:t>
            </a:r>
          </a:p>
        </p:txBody>
      </p:sp>
      <p:sp>
        <p:nvSpPr>
          <p:cNvPr id="28676" name="Rectangle 6">
            <a:extLst>
              <a:ext uri="{FF2B5EF4-FFF2-40B4-BE49-F238E27FC236}">
                <a16:creationId xmlns:a16="http://schemas.microsoft.com/office/drawing/2014/main" id="{52798190-067A-4A0D-B648-9B2222EC0A3B}"/>
              </a:ext>
            </a:extLst>
          </p:cNvPr>
          <p:cNvSpPr>
            <a:spLocks noChangeArrowheads="1"/>
          </p:cNvSpPr>
          <p:nvPr/>
        </p:nvSpPr>
        <p:spPr bwMode="auto">
          <a:xfrm>
            <a:off x="685800" y="6553200"/>
            <a:ext cx="5221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i="1"/>
              <a:t>http://upload.wikimedia.org/wikipedia/en/b/b3/Skullmong.gif</a:t>
            </a:r>
          </a:p>
        </p:txBody>
      </p:sp>
      <p:graphicFrame>
        <p:nvGraphicFramePr>
          <p:cNvPr id="89182" name="Group 94">
            <a:extLst>
              <a:ext uri="{FF2B5EF4-FFF2-40B4-BE49-F238E27FC236}">
                <a16:creationId xmlns:a16="http://schemas.microsoft.com/office/drawing/2014/main" id="{90D0446A-F992-4D43-8473-0A6940443846}"/>
              </a:ext>
            </a:extLst>
          </p:cNvPr>
          <p:cNvGraphicFramePr>
            <a:graphicFrameLocks noGrp="1"/>
          </p:cNvGraphicFramePr>
          <p:nvPr>
            <p:ph idx="1"/>
          </p:nvPr>
        </p:nvGraphicFramePr>
        <p:xfrm>
          <a:off x="457200" y="1900238"/>
          <a:ext cx="3124200" cy="4576763"/>
        </p:xfrm>
        <a:graphic>
          <a:graphicData uri="http://schemas.openxmlformats.org/drawingml/2006/table">
            <a:tbl>
              <a:tblPr/>
              <a:tblGrid>
                <a:gridCol w="14859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tblGrid>
              <a:tr h="523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Trait</a:t>
                      </a:r>
                      <a:endParaRPr kumimoji="0" lang="en-US" sz="18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54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Nasal Index</a:t>
                      </a:r>
                      <a:endParaRPr kumimoji="0" lang="en-U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48-53</a:t>
                      </a:r>
                      <a:endParaRPr kumimoji="0" lang="en-US" sz="18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Nasal Spine</a:t>
                      </a:r>
                      <a:endParaRPr kumimoji="0" lang="en-U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Somewhat prominent spine</a:t>
                      </a:r>
                      <a:endParaRPr kumimoji="0" lang="en-U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99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Nasal Silling/ Guttering</a:t>
                      </a:r>
                      <a:endParaRPr kumimoji="0" lang="en-U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Rounded ridge</a:t>
                      </a:r>
                      <a:endParaRPr kumimoji="0" lang="en-U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54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Prognathism</a:t>
                      </a:r>
                      <a:endParaRPr kumimoji="0" lang="en-U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Variable</a:t>
                      </a:r>
                      <a:endParaRPr kumimoji="0" lang="en-U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1761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Shape of Orbital Openings</a:t>
                      </a:r>
                      <a:endParaRPr kumimoji="0" lang="en-U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Rounded, somewhat circular</a:t>
                      </a:r>
                      <a:endParaRPr kumimoji="0" lang="en-U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4A96-EBE0-40BD-8845-D293F4118BC7}"/>
              </a:ext>
            </a:extLst>
          </p:cNvPr>
          <p:cNvSpPr>
            <a:spLocks noGrp="1"/>
          </p:cNvSpPr>
          <p:nvPr>
            <p:ph type="title"/>
          </p:nvPr>
        </p:nvSpPr>
        <p:spPr>
          <a:xfrm>
            <a:off x="457200" y="274638"/>
            <a:ext cx="8229600" cy="2130919"/>
          </a:xfrm>
        </p:spPr>
        <p:txBody>
          <a:bodyPr/>
          <a:lstStyle/>
          <a:p>
            <a:pPr algn="l"/>
            <a:r>
              <a:rPr lang="en-US" sz="3200" b="1">
                <a:ea typeface="+mj-lt"/>
                <a:cs typeface="+mj-lt"/>
              </a:rPr>
              <a:t>What role do anthropologists play in solving crimes?Watch the </a:t>
            </a:r>
            <a:r>
              <a:rPr lang="en-US" sz="3200" b="1" dirty="0">
                <a:ea typeface="+mj-lt"/>
                <a:cs typeface="+mj-lt"/>
                <a:hlinkClick r:id="rId2"/>
              </a:rPr>
              <a:t>video </a:t>
            </a:r>
            <a:r>
              <a:rPr lang="en-US" sz="3200" b="1">
                <a:ea typeface="+mj-lt"/>
                <a:cs typeface="+mj-lt"/>
              </a:rPr>
              <a:t>and then answer the questions.</a:t>
            </a:r>
            <a:endParaRPr lang="en-US" sz="3200">
              <a:cs typeface="Arial"/>
            </a:endParaRPr>
          </a:p>
          <a:p>
            <a:endParaRPr lang="en-US" dirty="0">
              <a:cs typeface="Arial"/>
            </a:endParaRPr>
          </a:p>
        </p:txBody>
      </p:sp>
      <p:sp>
        <p:nvSpPr>
          <p:cNvPr id="3" name="Content Placeholder 2">
            <a:extLst>
              <a:ext uri="{FF2B5EF4-FFF2-40B4-BE49-F238E27FC236}">
                <a16:creationId xmlns:a16="http://schemas.microsoft.com/office/drawing/2014/main" id="{6EF1BB4B-1B1A-471C-A412-28625311D1E1}"/>
              </a:ext>
            </a:extLst>
          </p:cNvPr>
          <p:cNvSpPr>
            <a:spLocks noGrp="1"/>
          </p:cNvSpPr>
          <p:nvPr>
            <p:ph idx="1"/>
          </p:nvPr>
        </p:nvSpPr>
        <p:spPr>
          <a:xfrm>
            <a:off x="457200" y="2277959"/>
            <a:ext cx="8229600" cy="4813148"/>
          </a:xfrm>
        </p:spPr>
        <p:txBody>
          <a:bodyPr/>
          <a:lstStyle/>
          <a:p>
            <a:r>
              <a:rPr lang="en-US" sz="2800">
                <a:ea typeface="+mn-lt"/>
                <a:cs typeface="+mn-lt"/>
              </a:rPr>
              <a:t>1. What does a physical anthropologist investigate?</a:t>
            </a:r>
            <a:endParaRPr lang="en-US" sz="2800" dirty="0">
              <a:cs typeface="Arial"/>
            </a:endParaRPr>
          </a:p>
          <a:p>
            <a:pPr marL="0" indent="0">
              <a:buNone/>
            </a:pPr>
            <a:endParaRPr lang="en-US" sz="2800" dirty="0">
              <a:cs typeface="Arial"/>
            </a:endParaRPr>
          </a:p>
          <a:p>
            <a:r>
              <a:rPr lang="en-US" sz="2800">
                <a:ea typeface="+mn-lt"/>
                <a:cs typeface="+mn-lt"/>
              </a:rPr>
              <a:t>2.What four things do we want to know about a skeleton?</a:t>
            </a:r>
            <a:endParaRPr lang="en-US" sz="2800">
              <a:cs typeface="Arial"/>
            </a:endParaRPr>
          </a:p>
          <a:p>
            <a:pPr marL="0" indent="0">
              <a:buNone/>
            </a:pPr>
            <a:endParaRPr lang="en-US" sz="2800" dirty="0">
              <a:cs typeface="Arial"/>
            </a:endParaRPr>
          </a:p>
          <a:p>
            <a:r>
              <a:rPr lang="en-US" sz="2800">
                <a:ea typeface="+mn-lt"/>
                <a:cs typeface="+mn-lt"/>
              </a:rPr>
              <a:t>3.What bones are most useful for developing a profile of a person? Explain how they are used.</a:t>
            </a:r>
            <a:endParaRPr lang="en-US" sz="2800"/>
          </a:p>
          <a:p>
            <a:endParaRPr lang="en-US" dirty="0">
              <a:cs typeface="Arial"/>
            </a:endParaRPr>
          </a:p>
        </p:txBody>
      </p:sp>
    </p:spTree>
    <p:extLst>
      <p:ext uri="{BB962C8B-B14F-4D97-AF65-F5344CB8AC3E}">
        <p14:creationId xmlns:p14="http://schemas.microsoft.com/office/powerpoint/2010/main" val="41649107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10">
            <a:extLst>
              <a:ext uri="{FF2B5EF4-FFF2-40B4-BE49-F238E27FC236}">
                <a16:creationId xmlns:a16="http://schemas.microsoft.com/office/drawing/2014/main" id="{AD9B43F6-C0AF-4FDD-952B-52E5FE0CA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813" y="0"/>
            <a:ext cx="60975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a:extLst>
              <a:ext uri="{FF2B5EF4-FFF2-40B4-BE49-F238E27FC236}">
                <a16:creationId xmlns:a16="http://schemas.microsoft.com/office/drawing/2014/main" id="{C7A7DCF2-7DC0-47C3-844E-E97BD9810CD1}"/>
              </a:ext>
            </a:extLst>
          </p:cNvPr>
          <p:cNvSpPr>
            <a:spLocks noGrp="1" noChangeArrowheads="1"/>
          </p:cNvSpPr>
          <p:nvPr>
            <p:ph type="title"/>
          </p:nvPr>
        </p:nvSpPr>
        <p:spPr>
          <a:xfrm>
            <a:off x="457200" y="274638"/>
            <a:ext cx="3733800" cy="1143000"/>
          </a:xfrm>
        </p:spPr>
        <p:txBody>
          <a:bodyPr/>
          <a:lstStyle/>
          <a:p>
            <a:pPr eaLnBrk="1" hangingPunct="1"/>
            <a:r>
              <a:rPr lang="en-US" altLang="en-US" sz="2400" b="1">
                <a:solidFill>
                  <a:schemeClr val="tx1"/>
                </a:solidFill>
              </a:rPr>
              <a:t>Determination of Race:</a:t>
            </a:r>
            <a:br>
              <a:rPr lang="en-US" altLang="en-US" sz="2400" b="1">
                <a:solidFill>
                  <a:schemeClr val="tx1"/>
                </a:solidFill>
              </a:rPr>
            </a:br>
            <a:r>
              <a:rPr lang="en-US" altLang="en-US" sz="2400" b="1">
                <a:solidFill>
                  <a:schemeClr val="tx1"/>
                </a:solidFill>
              </a:rPr>
              <a:t>African: (everyone of African decent and West Indian decent)</a:t>
            </a:r>
          </a:p>
        </p:txBody>
      </p:sp>
      <p:sp>
        <p:nvSpPr>
          <p:cNvPr id="29700" name="Rectangle 8">
            <a:extLst>
              <a:ext uri="{FF2B5EF4-FFF2-40B4-BE49-F238E27FC236}">
                <a16:creationId xmlns:a16="http://schemas.microsoft.com/office/drawing/2014/main" id="{F1DE570F-9ABE-4427-B655-01FE97AADD05}"/>
              </a:ext>
            </a:extLst>
          </p:cNvPr>
          <p:cNvSpPr>
            <a:spLocks noChangeArrowheads="1"/>
          </p:cNvSpPr>
          <p:nvPr/>
        </p:nvSpPr>
        <p:spPr bwMode="auto">
          <a:xfrm>
            <a:off x="152400" y="6553200"/>
            <a:ext cx="5033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i="1"/>
              <a:t>http://upload.wikimedia.org/wikipedia/en/5/5e/Skullneg.gif</a:t>
            </a:r>
          </a:p>
        </p:txBody>
      </p:sp>
      <p:graphicFrame>
        <p:nvGraphicFramePr>
          <p:cNvPr id="91224" name="Group 88">
            <a:extLst>
              <a:ext uri="{FF2B5EF4-FFF2-40B4-BE49-F238E27FC236}">
                <a16:creationId xmlns:a16="http://schemas.microsoft.com/office/drawing/2014/main" id="{E8983A24-2063-466D-93CD-35397B6DA5BB}"/>
              </a:ext>
            </a:extLst>
          </p:cNvPr>
          <p:cNvGraphicFramePr>
            <a:graphicFrameLocks noGrp="1"/>
          </p:cNvGraphicFramePr>
          <p:nvPr>
            <p:ph idx="1"/>
          </p:nvPr>
        </p:nvGraphicFramePr>
        <p:xfrm>
          <a:off x="152400" y="1676400"/>
          <a:ext cx="3733800" cy="4876801"/>
        </p:xfrm>
        <a:graphic>
          <a:graphicData uri="http://schemas.openxmlformats.org/drawingml/2006/table">
            <a:tbl>
              <a:tblPr/>
              <a:tblGrid>
                <a:gridCol w="1519238">
                  <a:extLst>
                    <a:ext uri="{9D8B030D-6E8A-4147-A177-3AD203B41FA5}">
                      <a16:colId xmlns:a16="http://schemas.microsoft.com/office/drawing/2014/main" val="20000"/>
                    </a:ext>
                  </a:extLst>
                </a:gridCol>
                <a:gridCol w="2214562">
                  <a:extLst>
                    <a:ext uri="{9D8B030D-6E8A-4147-A177-3AD203B41FA5}">
                      <a16:colId xmlns:a16="http://schemas.microsoft.com/office/drawing/2014/main" val="20001"/>
                    </a:ext>
                  </a:extLst>
                </a:gridCol>
              </a:tblGrid>
              <a:tr h="5635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Trait</a:t>
                      </a:r>
                      <a:endParaRPr kumimoji="0" lang="en-US" sz="14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51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Nasal Index</a:t>
                      </a:r>
                      <a:endParaRPr kumimoji="0" lang="en-US" sz="18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&gt;53</a:t>
                      </a:r>
                      <a:endParaRPr kumimoji="0" lang="en-US" sz="18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50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Nasal Spine</a:t>
                      </a:r>
                      <a:endParaRPr kumimoji="0" lang="en-U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Very small spine</a:t>
                      </a:r>
                      <a:endParaRPr kumimoji="0" lang="en-US" sz="18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66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Nasal Silling/ Guttering</a:t>
                      </a:r>
                      <a:endParaRPr kumimoji="0" lang="en-U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No ridge (guttering)</a:t>
                      </a:r>
                      <a:endParaRPr kumimoji="0" lang="en-US" sz="18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51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Prognathism</a:t>
                      </a:r>
                      <a:endParaRPr kumimoji="0" lang="en-U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Prognathic</a:t>
                      </a:r>
                      <a:endParaRPr kumimoji="0" lang="en-US" sz="18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3112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Shape of Orbital Openings</a:t>
                      </a:r>
                      <a:endParaRPr kumimoji="0" lang="en-U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Rectangular or square</a:t>
                      </a:r>
                      <a:endParaRPr kumimoji="0" lang="en-US" sz="18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ch12-5">
            <a:extLst>
              <a:ext uri="{FF2B5EF4-FFF2-40B4-BE49-F238E27FC236}">
                <a16:creationId xmlns:a16="http://schemas.microsoft.com/office/drawing/2014/main" id="{4CF892E6-5619-482D-8484-6105FDAFF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a:extLst>
              <a:ext uri="{FF2B5EF4-FFF2-40B4-BE49-F238E27FC236}">
                <a16:creationId xmlns:a16="http://schemas.microsoft.com/office/drawing/2014/main" id="{9A13E140-A55C-4B56-A9E3-10DFD917A0F8}"/>
              </a:ext>
            </a:extLst>
          </p:cNvPr>
          <p:cNvSpPr>
            <a:spLocks noGrp="1" noChangeArrowheads="1"/>
          </p:cNvSpPr>
          <p:nvPr>
            <p:ph type="title"/>
          </p:nvPr>
        </p:nvSpPr>
        <p:spPr>
          <a:xfrm>
            <a:off x="5181600" y="274638"/>
            <a:ext cx="3505200" cy="1143000"/>
          </a:xfrm>
        </p:spPr>
        <p:txBody>
          <a:bodyPr/>
          <a:lstStyle/>
          <a:p>
            <a:pPr eaLnBrk="1" hangingPunct="1"/>
            <a:r>
              <a:rPr lang="en-US" altLang="en-US" sz="2400" b="1"/>
              <a:t>Determination of Age</a:t>
            </a:r>
          </a:p>
        </p:txBody>
      </p:sp>
      <p:sp>
        <p:nvSpPr>
          <p:cNvPr id="30724" name="Rectangle 3">
            <a:extLst>
              <a:ext uri="{FF2B5EF4-FFF2-40B4-BE49-F238E27FC236}">
                <a16:creationId xmlns:a16="http://schemas.microsoft.com/office/drawing/2014/main" id="{D3280BD6-524A-4EDE-A028-8AC29C649256}"/>
              </a:ext>
            </a:extLst>
          </p:cNvPr>
          <p:cNvSpPr>
            <a:spLocks noGrp="1" noChangeArrowheads="1"/>
          </p:cNvSpPr>
          <p:nvPr>
            <p:ph type="body" idx="1"/>
          </p:nvPr>
        </p:nvSpPr>
        <p:spPr>
          <a:xfrm>
            <a:off x="0" y="1295400"/>
            <a:ext cx="2667000" cy="4525963"/>
          </a:xfrm>
        </p:spPr>
        <p:txBody>
          <a:bodyPr/>
          <a:lstStyle/>
          <a:p>
            <a:pPr eaLnBrk="1" hangingPunct="1">
              <a:lnSpc>
                <a:spcPct val="80000"/>
              </a:lnSpc>
            </a:pPr>
            <a:r>
              <a:rPr lang="en-US" altLang="en-US" sz="1800"/>
              <a:t>The long bones are those that grow primarily by elongation at an epiphysis at one end of the growing bone. The long bones include the femurs, tibias, and fibulas of the legs, the humeri, radii, and ulnas of the arms, and the phalanges of the fingers and toes. </a:t>
            </a:r>
          </a:p>
          <a:p>
            <a:pPr eaLnBrk="1" hangingPunct="1">
              <a:lnSpc>
                <a:spcPct val="80000"/>
              </a:lnSpc>
            </a:pPr>
            <a:r>
              <a:rPr lang="en-US" altLang="en-US" sz="1800"/>
              <a:t>As a child grows the epiphyses become calcified  (turn to hard bone)</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9370EB9-AB44-4D21-897B-63A5D6A82577}"/>
              </a:ext>
            </a:extLst>
          </p:cNvPr>
          <p:cNvSpPr>
            <a:spLocks noGrp="1" noChangeArrowheads="1"/>
          </p:cNvSpPr>
          <p:nvPr>
            <p:ph type="title"/>
          </p:nvPr>
        </p:nvSpPr>
        <p:spPr/>
        <p:txBody>
          <a:bodyPr/>
          <a:lstStyle/>
          <a:p>
            <a:pPr eaLnBrk="1" hangingPunct="1"/>
            <a:r>
              <a:rPr lang="en-US" altLang="en-US" b="1">
                <a:solidFill>
                  <a:schemeClr val="tx1"/>
                </a:solidFill>
              </a:rPr>
              <a:t>Determination of Age from Bones</a:t>
            </a:r>
          </a:p>
        </p:txBody>
      </p:sp>
      <p:sp>
        <p:nvSpPr>
          <p:cNvPr id="31747" name="Rectangle 3">
            <a:extLst>
              <a:ext uri="{FF2B5EF4-FFF2-40B4-BE49-F238E27FC236}">
                <a16:creationId xmlns:a16="http://schemas.microsoft.com/office/drawing/2014/main" id="{E9AF7F16-AEB9-4069-AB93-C020492BF13A}"/>
              </a:ext>
            </a:extLst>
          </p:cNvPr>
          <p:cNvSpPr>
            <a:spLocks noGrp="1" noChangeArrowheads="1"/>
          </p:cNvSpPr>
          <p:nvPr>
            <p:ph type="body" idx="1"/>
          </p:nvPr>
        </p:nvSpPr>
        <p:spPr>
          <a:xfrm>
            <a:off x="457200" y="1600200"/>
            <a:ext cx="8153400" cy="5029200"/>
          </a:xfrm>
        </p:spPr>
        <p:txBody>
          <a:bodyPr/>
          <a:lstStyle/>
          <a:p>
            <a:pPr eaLnBrk="1" hangingPunct="1">
              <a:lnSpc>
                <a:spcPct val="80000"/>
              </a:lnSpc>
            </a:pPr>
            <a:r>
              <a:rPr lang="en-US" altLang="en-US" sz="2800" b="1"/>
              <a:t>Ages 0-5:</a:t>
            </a:r>
            <a:r>
              <a:rPr lang="en-US" altLang="en-US" sz="2800"/>
              <a:t> teeth are best – forensic odontology</a:t>
            </a:r>
          </a:p>
          <a:p>
            <a:pPr lvl="1" eaLnBrk="1" hangingPunct="1">
              <a:lnSpc>
                <a:spcPct val="80000"/>
              </a:lnSpc>
            </a:pPr>
            <a:r>
              <a:rPr lang="en-US" altLang="en-US" sz="2500"/>
              <a:t>Baby teeth are lost and adult teeth erupt in predictable patterns</a:t>
            </a:r>
          </a:p>
          <a:p>
            <a:pPr eaLnBrk="1" hangingPunct="1">
              <a:lnSpc>
                <a:spcPct val="80000"/>
              </a:lnSpc>
            </a:pPr>
            <a:r>
              <a:rPr lang="en-US" altLang="en-US" sz="2800" b="1"/>
              <a:t>Ages 6-25: </a:t>
            </a:r>
            <a:r>
              <a:rPr lang="en-US" altLang="en-US" sz="2800"/>
              <a:t>epiphyseal fusion</a:t>
            </a:r>
            <a:r>
              <a:rPr lang="en-US" altLang="en-US" sz="2800" i="1"/>
              <a:t> – fusion of bone ends to bone shaft</a:t>
            </a:r>
          </a:p>
          <a:p>
            <a:pPr lvl="1" eaLnBrk="1" hangingPunct="1">
              <a:lnSpc>
                <a:spcPct val="80000"/>
              </a:lnSpc>
            </a:pPr>
            <a:r>
              <a:rPr lang="en-US" altLang="en-US" sz="2500"/>
              <a:t>epiphyseal fusion varies with sex and is typically complete by age 25</a:t>
            </a:r>
          </a:p>
          <a:p>
            <a:pPr eaLnBrk="1" hangingPunct="1">
              <a:lnSpc>
                <a:spcPct val="80000"/>
              </a:lnSpc>
            </a:pPr>
            <a:r>
              <a:rPr lang="en-US" altLang="en-US" sz="2800" b="1"/>
              <a:t>Ages 25-40: </a:t>
            </a:r>
            <a:r>
              <a:rPr lang="en-US" altLang="en-US" sz="2800"/>
              <a:t>very hard</a:t>
            </a:r>
          </a:p>
          <a:p>
            <a:pPr eaLnBrk="1" hangingPunct="1">
              <a:lnSpc>
                <a:spcPct val="80000"/>
              </a:lnSpc>
            </a:pPr>
            <a:r>
              <a:rPr lang="en-US" altLang="en-US" sz="2800" b="1"/>
              <a:t>Ages 40+: </a:t>
            </a:r>
            <a:r>
              <a:rPr lang="en-US" altLang="en-US" sz="2800"/>
              <a:t>basically wear and tear on bones</a:t>
            </a:r>
          </a:p>
          <a:p>
            <a:pPr lvl="1" eaLnBrk="1" hangingPunct="1">
              <a:lnSpc>
                <a:spcPct val="80000"/>
              </a:lnSpc>
            </a:pPr>
            <a:r>
              <a:rPr lang="en-US" altLang="en-US" sz="2500"/>
              <a:t>periodontal disease, arthritis, breakdown of pelvis, etc.</a:t>
            </a:r>
          </a:p>
          <a:p>
            <a:pPr eaLnBrk="1" hangingPunct="1">
              <a:lnSpc>
                <a:spcPct val="80000"/>
              </a:lnSpc>
            </a:pPr>
            <a:r>
              <a:rPr lang="en-US" altLang="en-US" sz="2900"/>
              <a:t>Can also use ossification of bones such as those found in the cranium</a:t>
            </a:r>
            <a:endParaRPr lang="en-US" altLang="en-US" sz="280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ch12-6">
            <a:extLst>
              <a:ext uri="{FF2B5EF4-FFF2-40B4-BE49-F238E27FC236}">
                <a16:creationId xmlns:a16="http://schemas.microsoft.com/office/drawing/2014/main" id="{2398157B-6CD3-4BF0-97E3-B9A754C5A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4763"/>
            <a:ext cx="9169401"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a:extLst>
              <a:ext uri="{FF2B5EF4-FFF2-40B4-BE49-F238E27FC236}">
                <a16:creationId xmlns:a16="http://schemas.microsoft.com/office/drawing/2014/main" id="{726E505C-9BF4-41BB-B0DD-0F02D4C8CD50}"/>
              </a:ext>
            </a:extLst>
          </p:cNvPr>
          <p:cNvSpPr>
            <a:spLocks noGrp="1" noChangeArrowheads="1"/>
          </p:cNvSpPr>
          <p:nvPr>
            <p:ph type="title"/>
          </p:nvPr>
        </p:nvSpPr>
        <p:spPr>
          <a:xfrm>
            <a:off x="3200400" y="274638"/>
            <a:ext cx="5486400" cy="1143000"/>
          </a:xfrm>
        </p:spPr>
        <p:txBody>
          <a:bodyPr/>
          <a:lstStyle/>
          <a:p>
            <a:pPr eaLnBrk="1" hangingPunct="1"/>
            <a:r>
              <a:rPr lang="en-US" altLang="en-US" sz="4800"/>
              <a:t>Epiphyseal Fusion: </a:t>
            </a:r>
            <a:br>
              <a:rPr lang="en-US" altLang="en-US" sz="4800"/>
            </a:br>
            <a:r>
              <a:rPr lang="en-US" altLang="en-US" sz="4800"/>
              <a:t>A General Guide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6C21C19-AE1F-46B7-BE40-1C0BC76AD81E}"/>
              </a:ext>
            </a:extLst>
          </p:cNvPr>
          <p:cNvSpPr>
            <a:spLocks noGrp="1" noChangeArrowheads="1"/>
          </p:cNvSpPr>
          <p:nvPr>
            <p:ph type="title"/>
          </p:nvPr>
        </p:nvSpPr>
        <p:spPr/>
        <p:txBody>
          <a:bodyPr/>
          <a:lstStyle/>
          <a:p>
            <a:pPr eaLnBrk="1" hangingPunct="1"/>
            <a:r>
              <a:rPr lang="en-US" altLang="en-US">
                <a:latin typeface="Bones" pitchFamily="34" charset="0"/>
              </a:rPr>
              <a:t>Epiphyseal Fusion </a:t>
            </a:r>
          </a:p>
        </p:txBody>
      </p:sp>
      <p:sp>
        <p:nvSpPr>
          <p:cNvPr id="33795" name="Rectangle 3">
            <a:extLst>
              <a:ext uri="{FF2B5EF4-FFF2-40B4-BE49-F238E27FC236}">
                <a16:creationId xmlns:a16="http://schemas.microsoft.com/office/drawing/2014/main" id="{1CD4E064-1400-4B45-BC27-12077DA60040}"/>
              </a:ext>
            </a:extLst>
          </p:cNvPr>
          <p:cNvSpPr>
            <a:spLocks noGrp="1" noChangeArrowheads="1"/>
          </p:cNvSpPr>
          <p:nvPr>
            <p:ph type="body" idx="1"/>
          </p:nvPr>
        </p:nvSpPr>
        <p:spPr>
          <a:xfrm>
            <a:off x="457200" y="1600200"/>
            <a:ext cx="8153400" cy="2895600"/>
          </a:xfrm>
        </p:spPr>
        <p:txBody>
          <a:bodyPr/>
          <a:lstStyle/>
          <a:p>
            <a:pPr eaLnBrk="1" hangingPunct="1">
              <a:lnSpc>
                <a:spcPct val="80000"/>
              </a:lnSpc>
            </a:pPr>
            <a:r>
              <a:rPr lang="en-US" altLang="en-US" sz="2000"/>
              <a:t>The figures below are of the Epiphyses of the femur or thigh bone (the ball end of the joint, joined by a layer of cartilage).</a:t>
            </a:r>
          </a:p>
          <a:p>
            <a:pPr eaLnBrk="1" hangingPunct="1">
              <a:lnSpc>
                <a:spcPct val="80000"/>
              </a:lnSpc>
            </a:pPr>
            <a:r>
              <a:rPr lang="en-US" altLang="en-US" sz="2000"/>
              <a:t>The lines in the illustrated </a:t>
            </a:r>
            <a:r>
              <a:rPr lang="en-US" altLang="en-US" sz="2000" b="1"/>
              <a:t>Image 1</a:t>
            </a:r>
            <a:r>
              <a:rPr lang="en-US" altLang="en-US" sz="2000"/>
              <a:t> show the lines or layers of cartilage between the bone and the epiphyses. The lines are very clear on the bone when a person, either male or female is not out of puberty.</a:t>
            </a:r>
          </a:p>
          <a:p>
            <a:pPr eaLnBrk="1" hangingPunct="1">
              <a:lnSpc>
                <a:spcPct val="80000"/>
              </a:lnSpc>
            </a:pPr>
            <a:r>
              <a:rPr lang="en-US" altLang="en-US" sz="2000"/>
              <a:t>In </a:t>
            </a:r>
            <a:r>
              <a:rPr lang="en-US" altLang="en-US" sz="2000" b="1"/>
              <a:t>Image 2</a:t>
            </a:r>
            <a:r>
              <a:rPr lang="en-US" altLang="en-US" sz="2000"/>
              <a:t>, you see no visible lines. This person is out of puberty. The epiphyses have fully joined when a person reaches adulthood, closing off the ability to grow taller or in the case of the arms, to grow longer.</a:t>
            </a:r>
          </a:p>
        </p:txBody>
      </p:sp>
      <p:pic>
        <p:nvPicPr>
          <p:cNvPr id="33796" name="Picture 5">
            <a:extLst>
              <a:ext uri="{FF2B5EF4-FFF2-40B4-BE49-F238E27FC236}">
                <a16:creationId xmlns:a16="http://schemas.microsoft.com/office/drawing/2014/main" id="{8CB33D14-E9F5-4100-AC3B-791D5A55E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343400"/>
            <a:ext cx="196215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Text Box 6">
            <a:extLst>
              <a:ext uri="{FF2B5EF4-FFF2-40B4-BE49-F238E27FC236}">
                <a16:creationId xmlns:a16="http://schemas.microsoft.com/office/drawing/2014/main" id="{23B6BA0A-C77E-46AD-8C51-F0DC4102E2A1}"/>
              </a:ext>
            </a:extLst>
          </p:cNvPr>
          <p:cNvSpPr txBox="1">
            <a:spLocks noChangeArrowheads="1"/>
          </p:cNvSpPr>
          <p:nvPr/>
        </p:nvSpPr>
        <p:spPr bwMode="auto">
          <a:xfrm>
            <a:off x="1828800" y="6324600"/>
            <a:ext cx="108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Figure 1.</a:t>
            </a:r>
          </a:p>
        </p:txBody>
      </p:sp>
      <p:sp>
        <p:nvSpPr>
          <p:cNvPr id="33798" name="Text Box 7">
            <a:extLst>
              <a:ext uri="{FF2B5EF4-FFF2-40B4-BE49-F238E27FC236}">
                <a16:creationId xmlns:a16="http://schemas.microsoft.com/office/drawing/2014/main" id="{68503A43-49B2-4CDA-8FD7-97745EF37510}"/>
              </a:ext>
            </a:extLst>
          </p:cNvPr>
          <p:cNvSpPr txBox="1">
            <a:spLocks noChangeArrowheads="1"/>
          </p:cNvSpPr>
          <p:nvPr/>
        </p:nvSpPr>
        <p:spPr bwMode="auto">
          <a:xfrm>
            <a:off x="5638800" y="6248400"/>
            <a:ext cx="108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Figure 2.</a:t>
            </a:r>
          </a:p>
        </p:txBody>
      </p:sp>
      <p:pic>
        <p:nvPicPr>
          <p:cNvPr id="33799" name="Picture 8">
            <a:extLst>
              <a:ext uri="{FF2B5EF4-FFF2-40B4-BE49-F238E27FC236}">
                <a16:creationId xmlns:a16="http://schemas.microsoft.com/office/drawing/2014/main" id="{F92F5A6D-E738-487B-AC77-8BD7974336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267200"/>
            <a:ext cx="19812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CD9B363D-0221-4667-A383-CBDDBCF79268}"/>
              </a:ext>
            </a:extLst>
          </p:cNvPr>
          <p:cNvSpPr txBox="1">
            <a:spLocks noChangeArrowheads="1"/>
          </p:cNvSpPr>
          <p:nvPr/>
        </p:nvSpPr>
        <p:spPr bwMode="auto">
          <a:xfrm>
            <a:off x="381000" y="457200"/>
            <a:ext cx="7620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t>Determination of Age from Bone: Signs of wearing and antemortem injury</a:t>
            </a:r>
            <a:endParaRPr lang="en-US" altLang="en-US" sz="2400" b="1"/>
          </a:p>
        </p:txBody>
      </p:sp>
      <p:pic>
        <p:nvPicPr>
          <p:cNvPr id="34819" name="Picture 3" descr="wireface">
            <a:extLst>
              <a:ext uri="{FF2B5EF4-FFF2-40B4-BE49-F238E27FC236}">
                <a16:creationId xmlns:a16="http://schemas.microsoft.com/office/drawing/2014/main" id="{71F053C6-CC3C-482B-BB14-B4B4B63FAF2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1600200"/>
            <a:ext cx="3270250" cy="3506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0" name="Picture 4" descr="bonehead">
            <a:extLst>
              <a:ext uri="{FF2B5EF4-FFF2-40B4-BE49-F238E27FC236}">
                <a16:creationId xmlns:a16="http://schemas.microsoft.com/office/drawing/2014/main" id="{6A8F7ABB-2A74-4493-AF42-E275399FDEDB}"/>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33400" y="1600200"/>
            <a:ext cx="4267200" cy="3465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1" name="Text Box 5">
            <a:extLst>
              <a:ext uri="{FF2B5EF4-FFF2-40B4-BE49-F238E27FC236}">
                <a16:creationId xmlns:a16="http://schemas.microsoft.com/office/drawing/2014/main" id="{F717A699-1144-47D4-84C3-99CE02CC922B}"/>
              </a:ext>
            </a:extLst>
          </p:cNvPr>
          <p:cNvSpPr txBox="1">
            <a:spLocks noChangeArrowheads="1"/>
          </p:cNvSpPr>
          <p:nvPr/>
        </p:nvSpPr>
        <p:spPr bwMode="auto">
          <a:xfrm>
            <a:off x="838200" y="5105400"/>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t>Occupational stress wears bones at joints</a:t>
            </a:r>
          </a:p>
        </p:txBody>
      </p:sp>
      <p:sp>
        <p:nvSpPr>
          <p:cNvPr id="34822" name="Text Box 6">
            <a:extLst>
              <a:ext uri="{FF2B5EF4-FFF2-40B4-BE49-F238E27FC236}">
                <a16:creationId xmlns:a16="http://schemas.microsoft.com/office/drawing/2014/main" id="{E5E5C7C7-1E77-4953-A369-1E2732CB196B}"/>
              </a:ext>
            </a:extLst>
          </p:cNvPr>
          <p:cNvSpPr txBox="1">
            <a:spLocks noChangeArrowheads="1"/>
          </p:cNvSpPr>
          <p:nvPr/>
        </p:nvSpPr>
        <p:spPr bwMode="auto">
          <a:xfrm>
            <a:off x="5105400" y="5181600"/>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t>Surgeries or healed wounds aid in identification</a:t>
            </a:r>
          </a:p>
        </p:txBody>
      </p:sp>
      <p:sp>
        <p:nvSpPr>
          <p:cNvPr id="34823" name="Rectangle 7">
            <a:extLst>
              <a:ext uri="{FF2B5EF4-FFF2-40B4-BE49-F238E27FC236}">
                <a16:creationId xmlns:a16="http://schemas.microsoft.com/office/drawing/2014/main" id="{F373C964-F96F-43F8-B471-91BC251237C7}"/>
              </a:ext>
            </a:extLst>
          </p:cNvPr>
          <p:cNvSpPr>
            <a:spLocks noChangeArrowheads="1"/>
          </p:cNvSpPr>
          <p:nvPr/>
        </p:nvSpPr>
        <p:spPr bwMode="auto">
          <a:xfrm>
            <a:off x="1706563" y="6542088"/>
            <a:ext cx="5532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http://library.med.utah.edu/kw/osteo/forensics/pos_id/boneid_th.html</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71AD055-5306-48EF-A65C-EA857878F818}"/>
              </a:ext>
            </a:extLst>
          </p:cNvPr>
          <p:cNvSpPr>
            <a:spLocks noGrp="1" noChangeArrowheads="1"/>
          </p:cNvSpPr>
          <p:nvPr>
            <p:ph type="title"/>
          </p:nvPr>
        </p:nvSpPr>
        <p:spPr>
          <a:xfrm>
            <a:off x="457200" y="152400"/>
            <a:ext cx="8229600" cy="1143000"/>
          </a:xfrm>
        </p:spPr>
        <p:txBody>
          <a:bodyPr/>
          <a:lstStyle/>
          <a:p>
            <a:pPr eaLnBrk="1" hangingPunct="1"/>
            <a:r>
              <a:rPr lang="en-US" altLang="en-US" sz="4000"/>
              <a:t>2. Age Determination: Use of Teeth</a:t>
            </a:r>
          </a:p>
        </p:txBody>
      </p:sp>
      <p:sp>
        <p:nvSpPr>
          <p:cNvPr id="35843" name="Rectangle 5">
            <a:extLst>
              <a:ext uri="{FF2B5EF4-FFF2-40B4-BE49-F238E27FC236}">
                <a16:creationId xmlns:a16="http://schemas.microsoft.com/office/drawing/2014/main" id="{6CAD4060-9E0E-414A-9CB0-539E22B3DC5E}"/>
              </a:ext>
            </a:extLst>
          </p:cNvPr>
          <p:cNvSpPr>
            <a:spLocks noChangeArrowheads="1"/>
          </p:cNvSpPr>
          <p:nvPr/>
        </p:nvSpPr>
        <p:spPr bwMode="auto">
          <a:xfrm>
            <a:off x="4495800" y="6324600"/>
            <a:ext cx="4035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http://images.main.uab.edu/healthsys/ei_0017.gif</a:t>
            </a:r>
          </a:p>
        </p:txBody>
      </p:sp>
      <p:pic>
        <p:nvPicPr>
          <p:cNvPr id="35844" name="Picture 7" descr="http://uuhsc.utah.edu/healthinfo/images/ei_0017.gif">
            <a:extLst>
              <a:ext uri="{FF2B5EF4-FFF2-40B4-BE49-F238E27FC236}">
                <a16:creationId xmlns:a16="http://schemas.microsoft.com/office/drawing/2014/main" id="{C6D664CA-E6FE-4193-BE73-F65365E606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143000"/>
            <a:ext cx="58674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9" descr="The image “http://www.forensicdentistryonline.org/Forensic_pages_1/images/Lakars_5yo.jpg” cannot be displayed, because it contains errors.">
            <a:extLst>
              <a:ext uri="{FF2B5EF4-FFF2-40B4-BE49-F238E27FC236}">
                <a16:creationId xmlns:a16="http://schemas.microsoft.com/office/drawing/2014/main" id="{EB8E4D13-9D7F-47AD-B59A-C20B6DF42D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182813"/>
            <a:ext cx="3124200"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10">
            <a:extLst>
              <a:ext uri="{FF2B5EF4-FFF2-40B4-BE49-F238E27FC236}">
                <a16:creationId xmlns:a16="http://schemas.microsoft.com/office/drawing/2014/main" id="{75BC279B-9C39-4FC5-9C76-39CA286AE931}"/>
              </a:ext>
            </a:extLst>
          </p:cNvPr>
          <p:cNvSpPr>
            <a:spLocks noChangeArrowheads="1"/>
          </p:cNvSpPr>
          <p:nvPr/>
        </p:nvSpPr>
        <p:spPr bwMode="auto">
          <a:xfrm>
            <a:off x="44450" y="6553200"/>
            <a:ext cx="6508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http://www.forensicdentistryonline.org/Forensic_pages_1/images/Lakars_5yo.jpg</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00E87F8-8B25-47A5-B229-C862FB4E3710}"/>
              </a:ext>
            </a:extLst>
          </p:cNvPr>
          <p:cNvSpPr>
            <a:spLocks noGrp="1" noChangeArrowheads="1"/>
          </p:cNvSpPr>
          <p:nvPr>
            <p:ph type="title"/>
          </p:nvPr>
        </p:nvSpPr>
        <p:spPr>
          <a:xfrm>
            <a:off x="457200" y="274638"/>
            <a:ext cx="6705600" cy="868362"/>
          </a:xfrm>
        </p:spPr>
        <p:txBody>
          <a:bodyPr/>
          <a:lstStyle/>
          <a:p>
            <a:pPr eaLnBrk="1" hangingPunct="1"/>
            <a:r>
              <a:rPr lang="en-US" altLang="en-US" b="1">
                <a:solidFill>
                  <a:schemeClr val="tx1"/>
                </a:solidFill>
              </a:rPr>
              <a:t>Determination of Stature</a:t>
            </a:r>
          </a:p>
        </p:txBody>
      </p:sp>
      <p:sp>
        <p:nvSpPr>
          <p:cNvPr id="36867" name="Rectangle 3">
            <a:extLst>
              <a:ext uri="{FF2B5EF4-FFF2-40B4-BE49-F238E27FC236}">
                <a16:creationId xmlns:a16="http://schemas.microsoft.com/office/drawing/2014/main" id="{112B6DBE-3216-4E53-BBAA-6B3A7929CAAB}"/>
              </a:ext>
            </a:extLst>
          </p:cNvPr>
          <p:cNvSpPr>
            <a:spLocks noGrp="1" noChangeArrowheads="1"/>
          </p:cNvSpPr>
          <p:nvPr>
            <p:ph type="body" idx="1"/>
          </p:nvPr>
        </p:nvSpPr>
        <p:spPr>
          <a:xfrm>
            <a:off x="457200" y="1295400"/>
            <a:ext cx="6553200" cy="5334000"/>
          </a:xfrm>
        </p:spPr>
        <p:txBody>
          <a:bodyPr/>
          <a:lstStyle/>
          <a:p>
            <a:pPr eaLnBrk="1" hangingPunct="1">
              <a:lnSpc>
                <a:spcPct val="80000"/>
              </a:lnSpc>
            </a:pPr>
            <a:r>
              <a:rPr lang="en-US" altLang="en-US" sz="2400" b="1"/>
              <a:t>Long bone length (femur, tibia, humerus) is proportional to height</a:t>
            </a:r>
            <a:r>
              <a:rPr lang="en-US" altLang="en-US" sz="2400" b="1" i="1"/>
              <a:t> </a:t>
            </a:r>
          </a:p>
          <a:p>
            <a:pPr eaLnBrk="1" hangingPunct="1">
              <a:lnSpc>
                <a:spcPct val="80000"/>
              </a:lnSpc>
            </a:pPr>
            <a:r>
              <a:rPr lang="en-US" altLang="en-US" sz="2400" b="1"/>
              <a:t>There are tables that forensic anthropologists use (but these also depend to some extent on race)</a:t>
            </a:r>
          </a:p>
          <a:p>
            <a:pPr eaLnBrk="1" hangingPunct="1">
              <a:lnSpc>
                <a:spcPct val="80000"/>
              </a:lnSpc>
            </a:pPr>
            <a:r>
              <a:rPr lang="en-US" altLang="en-US" sz="2400" b="1"/>
              <a:t>Since this is inexact, there are ‘confidence intervals’ assigned to each calculation. </a:t>
            </a:r>
          </a:p>
          <a:p>
            <a:pPr eaLnBrk="1" hangingPunct="1">
              <a:lnSpc>
                <a:spcPct val="80000"/>
              </a:lnSpc>
            </a:pPr>
            <a:r>
              <a:rPr lang="en-US" altLang="en-US" sz="2400" b="1"/>
              <a:t>For example, imagine from a skull and pelvis you determined the individual was an adult Caucasian, the height would be determined by:</a:t>
            </a:r>
          </a:p>
          <a:p>
            <a:pPr eaLnBrk="1" hangingPunct="1">
              <a:lnSpc>
                <a:spcPct val="80000"/>
              </a:lnSpc>
            </a:pPr>
            <a:r>
              <a:rPr lang="en-US" altLang="en-US" sz="2400" b="1"/>
              <a:t>Humerus length = 30.8 cm</a:t>
            </a:r>
          </a:p>
          <a:p>
            <a:pPr eaLnBrk="1" hangingPunct="1">
              <a:lnSpc>
                <a:spcPct val="80000"/>
              </a:lnSpc>
            </a:pPr>
            <a:r>
              <a:rPr lang="en-US" altLang="en-US" sz="2400" b="1"/>
              <a:t>Height = 2.89 (length of humerus) + 78.10 cm</a:t>
            </a:r>
          </a:p>
          <a:p>
            <a:pPr lvl="1" eaLnBrk="1" hangingPunct="1">
              <a:lnSpc>
                <a:spcPct val="80000"/>
              </a:lnSpc>
              <a:buFontTx/>
              <a:buNone/>
            </a:pPr>
            <a:r>
              <a:rPr lang="en-US" altLang="en-US" sz="2000" b="1"/>
              <a:t>= 2.89 (30.8) + 78.10 cm</a:t>
            </a:r>
          </a:p>
          <a:p>
            <a:pPr lvl="1" eaLnBrk="1" hangingPunct="1">
              <a:lnSpc>
                <a:spcPct val="80000"/>
              </a:lnSpc>
              <a:buFontTx/>
              <a:buNone/>
            </a:pPr>
            <a:r>
              <a:rPr lang="en-US" altLang="en-US" sz="2000" b="1"/>
              <a:t>= 167 cm (5’6”) ± 4.57  cm</a:t>
            </a:r>
          </a:p>
        </p:txBody>
      </p:sp>
      <p:pic>
        <p:nvPicPr>
          <p:cNvPr id="36868" name="Picture 7">
            <a:extLst>
              <a:ext uri="{FF2B5EF4-FFF2-40B4-BE49-F238E27FC236}">
                <a16:creationId xmlns:a16="http://schemas.microsoft.com/office/drawing/2014/main" id="{73CC4001-C7BC-4E32-8089-D297AA266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85800"/>
            <a:ext cx="1663700" cy="585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9E67885-33D7-49C7-89E6-EF915F564E37}"/>
              </a:ext>
            </a:extLst>
          </p:cNvPr>
          <p:cNvSpPr>
            <a:spLocks noGrp="1" noChangeArrowheads="1"/>
          </p:cNvSpPr>
          <p:nvPr>
            <p:ph type="title"/>
          </p:nvPr>
        </p:nvSpPr>
        <p:spPr/>
        <p:txBody>
          <a:bodyPr/>
          <a:lstStyle/>
          <a:p>
            <a:pPr eaLnBrk="1" hangingPunct="1"/>
            <a:r>
              <a:rPr lang="en-US" altLang="en-US" sz="4000" b="1"/>
              <a:t>Other Information We Can Get From Bones:</a:t>
            </a:r>
          </a:p>
        </p:txBody>
      </p:sp>
      <p:sp>
        <p:nvSpPr>
          <p:cNvPr id="37891" name="Rectangle 3">
            <a:extLst>
              <a:ext uri="{FF2B5EF4-FFF2-40B4-BE49-F238E27FC236}">
                <a16:creationId xmlns:a16="http://schemas.microsoft.com/office/drawing/2014/main" id="{1E9172A1-4C8F-4D35-B22F-270D17A51E33}"/>
              </a:ext>
            </a:extLst>
          </p:cNvPr>
          <p:cNvSpPr>
            <a:spLocks noGrp="1" noChangeArrowheads="1"/>
          </p:cNvSpPr>
          <p:nvPr>
            <p:ph type="body" idx="1"/>
          </p:nvPr>
        </p:nvSpPr>
        <p:spPr>
          <a:xfrm>
            <a:off x="457200" y="1600200"/>
            <a:ext cx="4572000" cy="4724400"/>
          </a:xfrm>
        </p:spPr>
        <p:txBody>
          <a:bodyPr/>
          <a:lstStyle/>
          <a:p>
            <a:pPr eaLnBrk="1" hangingPunct="1"/>
            <a:r>
              <a:rPr lang="en-US" altLang="en-US" sz="2800"/>
              <a:t>Evidence of trauma (here GSW to the head)</a:t>
            </a:r>
          </a:p>
          <a:p>
            <a:pPr eaLnBrk="1" hangingPunct="1"/>
            <a:endParaRPr lang="en-US" altLang="en-US" sz="2800"/>
          </a:p>
          <a:p>
            <a:pPr eaLnBrk="1" hangingPunct="1"/>
            <a:endParaRPr lang="en-US" altLang="en-US" sz="2800"/>
          </a:p>
          <a:p>
            <a:pPr eaLnBrk="1" hangingPunct="1"/>
            <a:r>
              <a:rPr lang="en-US" altLang="en-US" sz="2800"/>
              <a:t>Evidence of post mortem trauma (here the head of the femur was chewed off by a carnivore)</a:t>
            </a:r>
          </a:p>
        </p:txBody>
      </p:sp>
      <p:pic>
        <p:nvPicPr>
          <p:cNvPr id="37892" name="Picture 4">
            <a:extLst>
              <a:ext uri="{FF2B5EF4-FFF2-40B4-BE49-F238E27FC236}">
                <a16:creationId xmlns:a16="http://schemas.microsoft.com/office/drawing/2014/main" id="{9814F3DC-3868-4158-B3CC-072EB68D28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371600"/>
            <a:ext cx="3009900" cy="240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3" name="Picture 5">
            <a:extLst>
              <a:ext uri="{FF2B5EF4-FFF2-40B4-BE49-F238E27FC236}">
                <a16:creationId xmlns:a16="http://schemas.microsoft.com/office/drawing/2014/main" id="{931777B6-1238-47E7-B33B-ED81D321A5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810000"/>
            <a:ext cx="23844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4" name="Rectangle 7">
            <a:extLst>
              <a:ext uri="{FF2B5EF4-FFF2-40B4-BE49-F238E27FC236}">
                <a16:creationId xmlns:a16="http://schemas.microsoft.com/office/drawing/2014/main" id="{3BF07EB2-82DE-4BE2-B0E7-40B7025B5527}"/>
              </a:ext>
            </a:extLst>
          </p:cNvPr>
          <p:cNvSpPr>
            <a:spLocks noChangeArrowheads="1"/>
          </p:cNvSpPr>
          <p:nvPr/>
        </p:nvSpPr>
        <p:spPr bwMode="auto">
          <a:xfrm>
            <a:off x="762000" y="6553200"/>
            <a:ext cx="4606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http://library.med.utah.edu/kw/osteo/forensics/index.html</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51FE0E4-16EB-4984-BC2D-9BEBC4698F51}"/>
              </a:ext>
            </a:extLst>
          </p:cNvPr>
          <p:cNvSpPr>
            <a:spLocks noGrp="1" noChangeArrowheads="1"/>
          </p:cNvSpPr>
          <p:nvPr>
            <p:ph type="title"/>
          </p:nvPr>
        </p:nvSpPr>
        <p:spPr/>
        <p:txBody>
          <a:bodyPr/>
          <a:lstStyle/>
          <a:p>
            <a:pPr eaLnBrk="1" hangingPunct="1"/>
            <a:r>
              <a:rPr lang="en-US" altLang="en-US" b="1" dirty="0"/>
              <a:t>Sources:</a:t>
            </a:r>
          </a:p>
        </p:txBody>
      </p:sp>
      <p:sp>
        <p:nvSpPr>
          <p:cNvPr id="38915" name="Rectangle 3">
            <a:extLst>
              <a:ext uri="{FF2B5EF4-FFF2-40B4-BE49-F238E27FC236}">
                <a16:creationId xmlns:a16="http://schemas.microsoft.com/office/drawing/2014/main" id="{57235512-C4C0-496A-A250-415D8738CA15}"/>
              </a:ext>
            </a:extLst>
          </p:cNvPr>
          <p:cNvSpPr>
            <a:spLocks noGrp="1" noChangeArrowheads="1"/>
          </p:cNvSpPr>
          <p:nvPr>
            <p:ph type="body" idx="1"/>
          </p:nvPr>
        </p:nvSpPr>
        <p:spPr>
          <a:xfrm>
            <a:off x="457200" y="1600200"/>
            <a:ext cx="8305800" cy="4953000"/>
          </a:xfrm>
        </p:spPr>
        <p:txBody>
          <a:bodyPr/>
          <a:lstStyle/>
          <a:p>
            <a:pPr eaLnBrk="1" hangingPunct="1">
              <a:lnSpc>
                <a:spcPct val="80000"/>
              </a:lnSpc>
            </a:pPr>
            <a:r>
              <a:rPr lang="en-US" altLang="en-US" sz="2800" dirty="0"/>
              <a:t>A good website with photos and information on forensic anthropology (including ancestry, sex and bullet holes):</a:t>
            </a:r>
          </a:p>
          <a:p>
            <a:pPr lvl="1" eaLnBrk="1" hangingPunct="1">
              <a:lnSpc>
                <a:spcPct val="80000"/>
              </a:lnSpc>
            </a:pPr>
            <a:r>
              <a:rPr lang="en-US" altLang="en-US" sz="2400">
                <a:hlinkClick r:id="rId3"/>
              </a:rPr>
              <a:t>http://www.nlm.nih.gov/visibleproofs/education/anthropological/</a:t>
            </a:r>
            <a:endParaRPr lang="en-US" altLang="en-US" sz="2400"/>
          </a:p>
          <a:p>
            <a:pPr eaLnBrk="1" hangingPunct="1">
              <a:lnSpc>
                <a:spcPct val="80000"/>
              </a:lnSpc>
            </a:pPr>
            <a:r>
              <a:rPr lang="en-US" altLang="en-US" dirty="0"/>
              <a:t>A good site with a range of resources:</a:t>
            </a:r>
          </a:p>
          <a:p>
            <a:pPr lvl="1" eaLnBrk="1" hangingPunct="1">
              <a:lnSpc>
                <a:spcPct val="80000"/>
              </a:lnSpc>
            </a:pPr>
            <a:r>
              <a:rPr lang="en-US" altLang="en-US" sz="2400">
                <a:hlinkClick r:id="rId4"/>
              </a:rPr>
              <a:t>http://www.forensicanthro.com/</a:t>
            </a:r>
            <a:endParaRPr lang="en-US" altLang="en-US" sz="2400"/>
          </a:p>
          <a:p>
            <a:pPr eaLnBrk="1" hangingPunct="1">
              <a:lnSpc>
                <a:spcPct val="80000"/>
              </a:lnSpc>
            </a:pPr>
            <a:r>
              <a:rPr lang="en-US" altLang="en-US" sz="2800" dirty="0"/>
              <a:t>Another good primer for determining </a:t>
            </a:r>
            <a:r>
              <a:rPr lang="en-US" altLang="en-US" sz="2800" dirty="0" err="1"/>
              <a:t>informtion</a:t>
            </a:r>
            <a:r>
              <a:rPr lang="en-US" altLang="en-US" sz="2800" dirty="0"/>
              <a:t> from bones:</a:t>
            </a:r>
          </a:p>
          <a:p>
            <a:pPr lvl="1" eaLnBrk="1" hangingPunct="1">
              <a:lnSpc>
                <a:spcPct val="80000"/>
              </a:lnSpc>
            </a:pPr>
            <a:r>
              <a:rPr lang="en-US" altLang="en-US" sz="2400">
                <a:hlinkClick r:id="rId5"/>
              </a:rPr>
              <a:t>http://www.nifs.com.au/FactFiles/bones/how.asp?page=how&amp;title=Forensic%20Anthropology</a:t>
            </a:r>
            <a:endParaRPr lang="en-US" altLang="en-US" sz="2400"/>
          </a:p>
          <a:p>
            <a:pPr eaLnBrk="1" hangingPunct="1">
              <a:lnSpc>
                <a:spcPct val="80000"/>
              </a:lnSpc>
            </a:pPr>
            <a:r>
              <a:rPr lang="en-US" altLang="en-US" sz="2800" dirty="0"/>
              <a:t>Great, interactive site:</a:t>
            </a:r>
          </a:p>
          <a:p>
            <a:pPr lvl="1" eaLnBrk="1" hangingPunct="1">
              <a:lnSpc>
                <a:spcPct val="80000"/>
              </a:lnSpc>
            </a:pPr>
            <a:r>
              <a:rPr lang="en-US" altLang="en-US" sz="2400">
                <a:hlinkClick r:id="rId6"/>
              </a:rPr>
              <a:t>http://whyfiles.org/192forensic_anthro/</a:t>
            </a:r>
            <a:endParaRPr lang="en-US" altLang="en-US" sz="2400"/>
          </a:p>
          <a:p>
            <a:pPr eaLnBrk="1" hangingPunct="1">
              <a:lnSpc>
                <a:spcPct val="80000"/>
              </a:lnSpc>
            </a:pPr>
            <a:endParaRPr lang="en-US" altLang="en-US" sz="280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3E819141-B304-4982-BA6B-DB7CB8A07E1B}"/>
              </a:ext>
            </a:extLst>
          </p:cNvPr>
          <p:cNvSpPr>
            <a:spLocks noGrp="1" noChangeArrowheads="1"/>
          </p:cNvSpPr>
          <p:nvPr>
            <p:ph type="title"/>
          </p:nvPr>
        </p:nvSpPr>
        <p:spPr/>
        <p:txBody>
          <a:bodyPr/>
          <a:lstStyle/>
          <a:p>
            <a:pPr eaLnBrk="1" hangingPunct="1"/>
            <a:r>
              <a:rPr lang="en-US" altLang="en-US"/>
              <a:t>Is it human or animal?</a:t>
            </a:r>
          </a:p>
        </p:txBody>
      </p:sp>
      <p:sp>
        <p:nvSpPr>
          <p:cNvPr id="171011" name="Rectangle 3">
            <a:extLst>
              <a:ext uri="{FF2B5EF4-FFF2-40B4-BE49-F238E27FC236}">
                <a16:creationId xmlns:a16="http://schemas.microsoft.com/office/drawing/2014/main" id="{94659C25-6F26-48CD-ABF2-6545B81C03E2}"/>
              </a:ext>
            </a:extLst>
          </p:cNvPr>
          <p:cNvSpPr>
            <a:spLocks noGrp="1" noChangeArrowheads="1"/>
          </p:cNvSpPr>
          <p:nvPr>
            <p:ph type="body" idx="1"/>
          </p:nvPr>
        </p:nvSpPr>
        <p:spPr/>
        <p:txBody>
          <a:bodyPr/>
          <a:lstStyle/>
          <a:p>
            <a:pPr eaLnBrk="1" hangingPunct="1"/>
            <a:r>
              <a:rPr lang="en-US" altLang="en-US"/>
              <a:t>The study of bones is called osteology.</a:t>
            </a:r>
          </a:p>
          <a:p>
            <a:pPr eaLnBrk="1" hangingPunct="1"/>
            <a:r>
              <a:rPr lang="en-US" altLang="en-US"/>
              <a:t>Humans and animals have different skeletal structures, different bones and differently shaped bones.</a:t>
            </a:r>
          </a:p>
          <a:p>
            <a:pPr eaLnBrk="1" hangingPunct="1"/>
            <a:r>
              <a:rPr lang="en-US" altLang="en-US"/>
              <a:t>Microscopically, bones contain holes, or osteons, that carry blood.  Animal osteons form a regular pattern, while those in humans do not.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71010"/>
                                        </p:tgtEl>
                                        <p:attrNameLst>
                                          <p:attrName>style.visibility</p:attrName>
                                        </p:attrNameLst>
                                      </p:cBhvr>
                                      <p:to>
                                        <p:strVal val="visible"/>
                                      </p:to>
                                    </p:set>
                                    <p:animEffect transition="in" filter="fade">
                                      <p:cBhvr>
                                        <p:cTn id="7" dur="1000">
                                          <p:stCondLst>
                                            <p:cond delay="0"/>
                                          </p:stCondLst>
                                        </p:cTn>
                                        <p:tgtEl>
                                          <p:spTgt spid="171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71011">
                                            <p:txEl>
                                              <p:pRg st="0" end="0"/>
                                            </p:txEl>
                                          </p:spTgt>
                                        </p:tgtEl>
                                        <p:attrNameLst>
                                          <p:attrName>style.visibility</p:attrName>
                                        </p:attrNameLst>
                                      </p:cBhvr>
                                      <p:to>
                                        <p:strVal val="visible"/>
                                      </p:to>
                                    </p:set>
                                    <p:animEffect transition="in" filter="fade">
                                      <p:cBhvr>
                                        <p:cTn id="12" dur="500">
                                          <p:stCondLst>
                                            <p:cond delay="0"/>
                                          </p:stCondLst>
                                        </p:cTn>
                                        <p:tgtEl>
                                          <p:spTgt spid="1710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71011">
                                            <p:txEl>
                                              <p:pRg st="1" end="1"/>
                                            </p:txEl>
                                          </p:spTgt>
                                        </p:tgtEl>
                                        <p:attrNameLst>
                                          <p:attrName>style.visibility</p:attrName>
                                        </p:attrNameLst>
                                      </p:cBhvr>
                                      <p:to>
                                        <p:strVal val="visible"/>
                                      </p:to>
                                    </p:set>
                                    <p:animEffect transition="in" filter="fade">
                                      <p:cBhvr>
                                        <p:cTn id="17" dur="500">
                                          <p:stCondLst>
                                            <p:cond delay="0"/>
                                          </p:stCondLst>
                                        </p:cTn>
                                        <p:tgtEl>
                                          <p:spTgt spid="1710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71011">
                                            <p:txEl>
                                              <p:pRg st="2" end="2"/>
                                            </p:txEl>
                                          </p:spTgt>
                                        </p:tgtEl>
                                        <p:attrNameLst>
                                          <p:attrName>style.visibility</p:attrName>
                                        </p:attrNameLst>
                                      </p:cBhvr>
                                      <p:to>
                                        <p:strVal val="visible"/>
                                      </p:to>
                                    </p:set>
                                    <p:animEffect transition="in" filter="fade">
                                      <p:cBhvr>
                                        <p:cTn id="22" dur="500">
                                          <p:stCondLst>
                                            <p:cond delay="0"/>
                                          </p:stCondLst>
                                        </p:cTn>
                                        <p:tgtEl>
                                          <p:spTgt spid="171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P spid="171011"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584772FE-B41E-4B33-8B4B-822D9B368908}"/>
              </a:ext>
            </a:extLst>
          </p:cNvPr>
          <p:cNvSpPr>
            <a:spLocks noGrp="1" noChangeArrowheads="1"/>
          </p:cNvSpPr>
          <p:nvPr>
            <p:ph type="title"/>
          </p:nvPr>
        </p:nvSpPr>
        <p:spPr>
          <a:xfrm>
            <a:off x="1995488" y="334963"/>
            <a:ext cx="4306887" cy="762000"/>
          </a:xfrm>
        </p:spPr>
        <p:txBody>
          <a:bodyPr/>
          <a:lstStyle/>
          <a:p>
            <a:pPr eaLnBrk="1" hangingPunct="1"/>
            <a:r>
              <a:rPr lang="en-US" altLang="en-US"/>
              <a:t>The Skeleton</a:t>
            </a:r>
          </a:p>
        </p:txBody>
      </p:sp>
      <p:sp>
        <p:nvSpPr>
          <p:cNvPr id="173059" name="Rectangle 3">
            <a:extLst>
              <a:ext uri="{FF2B5EF4-FFF2-40B4-BE49-F238E27FC236}">
                <a16:creationId xmlns:a16="http://schemas.microsoft.com/office/drawing/2014/main" id="{15BB942E-9953-44BF-A5A6-529D716BEC62}"/>
              </a:ext>
            </a:extLst>
          </p:cNvPr>
          <p:cNvSpPr>
            <a:spLocks noGrp="1" noChangeArrowheads="1"/>
          </p:cNvSpPr>
          <p:nvPr>
            <p:ph type="body" idx="1"/>
          </p:nvPr>
        </p:nvSpPr>
        <p:spPr>
          <a:xfrm>
            <a:off x="533400" y="1524000"/>
            <a:ext cx="8153400" cy="4343400"/>
          </a:xfrm>
        </p:spPr>
        <p:txBody>
          <a:bodyPr/>
          <a:lstStyle/>
          <a:p>
            <a:pPr eaLnBrk="1" hangingPunct="1">
              <a:lnSpc>
                <a:spcPct val="80000"/>
              </a:lnSpc>
              <a:defRPr/>
            </a:pPr>
            <a:r>
              <a:rPr lang="en-US" sz="2800"/>
              <a:t>An adult human has 206 bones!</a:t>
            </a:r>
          </a:p>
          <a:p>
            <a:pPr eaLnBrk="1" hangingPunct="1">
              <a:lnSpc>
                <a:spcPct val="80000"/>
              </a:lnSpc>
              <a:defRPr/>
            </a:pPr>
            <a:r>
              <a:rPr lang="en-US" sz="2800"/>
              <a:t>The skeleton provides structure and protection.</a:t>
            </a:r>
          </a:p>
          <a:p>
            <a:pPr eaLnBrk="1" hangingPunct="1">
              <a:lnSpc>
                <a:spcPct val="80000"/>
              </a:lnSpc>
              <a:defRPr/>
            </a:pPr>
            <a:r>
              <a:rPr lang="en-US" sz="2800"/>
              <a:t>Muscles are connected to bone by tendons; bones are connected to each other and joints by ligaments.</a:t>
            </a:r>
          </a:p>
          <a:p>
            <a:pPr eaLnBrk="1" hangingPunct="1">
              <a:lnSpc>
                <a:spcPct val="80000"/>
              </a:lnSpc>
              <a:defRPr/>
            </a:pPr>
            <a:r>
              <a:rPr lang="en-US" sz="2800"/>
              <a:t>Bones are classified into four groups:</a:t>
            </a:r>
          </a:p>
          <a:p>
            <a:pPr eaLnBrk="1" hangingPunct="1">
              <a:lnSpc>
                <a:spcPct val="80000"/>
              </a:lnSpc>
              <a:buFontTx/>
              <a:buNone/>
              <a:defRPr/>
            </a:pPr>
            <a:r>
              <a:rPr lang="en-US" sz="2800"/>
              <a:t>	</a:t>
            </a:r>
            <a:r>
              <a:rPr lang="en-US" sz="2800" b="1">
                <a:effectLst>
                  <a:outerShdw blurRad="38100" dist="38100" dir="2700000" algn="tl">
                    <a:srgbClr val="C0C0C0"/>
                  </a:outerShdw>
                </a:effectLst>
              </a:rPr>
              <a:t>long</a:t>
            </a:r>
            <a:r>
              <a:rPr lang="en-US" sz="2800"/>
              <a:t>—arms, legs, hands, feet</a:t>
            </a:r>
          </a:p>
          <a:p>
            <a:pPr eaLnBrk="1" hangingPunct="1">
              <a:lnSpc>
                <a:spcPct val="80000"/>
              </a:lnSpc>
              <a:buFontTx/>
              <a:buNone/>
              <a:defRPr/>
            </a:pPr>
            <a:r>
              <a:rPr lang="en-US" sz="2800"/>
              <a:t>	</a:t>
            </a:r>
            <a:r>
              <a:rPr lang="en-US" sz="2800" b="1">
                <a:effectLst>
                  <a:outerShdw blurRad="38100" dist="38100" dir="2700000" algn="tl">
                    <a:srgbClr val="C0C0C0"/>
                  </a:outerShdw>
                </a:effectLst>
              </a:rPr>
              <a:t>short</a:t>
            </a:r>
            <a:r>
              <a:rPr lang="en-US" sz="2800"/>
              <a:t>—wrist, ankle</a:t>
            </a:r>
          </a:p>
          <a:p>
            <a:pPr eaLnBrk="1" hangingPunct="1">
              <a:lnSpc>
                <a:spcPct val="80000"/>
              </a:lnSpc>
              <a:buFontTx/>
              <a:buNone/>
              <a:defRPr/>
            </a:pPr>
            <a:r>
              <a:rPr lang="en-US" sz="2800"/>
              <a:t>	</a:t>
            </a:r>
            <a:r>
              <a:rPr lang="en-US" sz="2800" b="1">
                <a:effectLst>
                  <a:outerShdw blurRad="38100" dist="38100" dir="2700000" algn="tl">
                    <a:srgbClr val="C0C0C0"/>
                  </a:outerShdw>
                </a:effectLst>
              </a:rPr>
              <a:t>flat</a:t>
            </a:r>
            <a:r>
              <a:rPr lang="en-US" sz="2800"/>
              <a:t>—skull, scapula, sternum, hip, ribs	</a:t>
            </a:r>
          </a:p>
          <a:p>
            <a:pPr eaLnBrk="1" hangingPunct="1">
              <a:lnSpc>
                <a:spcPct val="80000"/>
              </a:lnSpc>
              <a:buFontTx/>
              <a:buNone/>
              <a:defRPr/>
            </a:pPr>
            <a:r>
              <a:rPr lang="en-US" sz="2800"/>
              <a:t>	</a:t>
            </a:r>
            <a:r>
              <a:rPr lang="en-US" sz="2800" b="1">
                <a:effectLst>
                  <a:outerShdw blurRad="38100" dist="38100" dir="2700000" algn="tl">
                    <a:srgbClr val="C0C0C0"/>
                  </a:outerShdw>
                </a:effectLst>
              </a:rPr>
              <a:t>irregular</a:t>
            </a:r>
            <a:r>
              <a:rPr lang="en-US" sz="2800"/>
              <a:t>—vertebrae, skull</a:t>
            </a:r>
          </a:p>
        </p:txBody>
      </p:sp>
      <p:pic>
        <p:nvPicPr>
          <p:cNvPr id="173060" name="happ1628.wav">
            <a:hlinkClick r:id="" action="ppaction://media"/>
            <a:extLst>
              <a:ext uri="{FF2B5EF4-FFF2-40B4-BE49-F238E27FC236}">
                <a16:creationId xmlns:a16="http://schemas.microsoft.com/office/drawing/2014/main" id="{4CDAA6CD-6730-4B93-942C-3C5418BDAFBA}"/>
              </a:ext>
            </a:extLst>
          </p:cNvPr>
          <p:cNvPicPr>
            <a:picLocks noRot="1" noChangeAspect="1" noChangeArrowheads="1"/>
          </p:cNvPicPr>
          <p:nvPr>
            <a:wavAudioFile r:embed="rId1" name="happykids.wav"/>
          </p:nvPr>
        </p:nvPicPr>
        <p:blipFill>
          <a:blip r:embed="rId4">
            <a:extLst>
              <a:ext uri="{28A0092B-C50C-407E-A947-70E740481C1C}">
                <a14:useLocalDpi xmlns:a14="http://schemas.microsoft.com/office/drawing/2010/main" val="0"/>
              </a:ext>
            </a:extLst>
          </a:blip>
          <a:srcRect/>
          <a:stretch>
            <a:fillRect/>
          </a:stretch>
        </p:blipFill>
        <p:spPr bwMode="auto">
          <a:xfrm>
            <a:off x="6172200" y="1447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73058"/>
                                        </p:tgtEl>
                                        <p:attrNameLst>
                                          <p:attrName>style.visibility</p:attrName>
                                        </p:attrNameLst>
                                      </p:cBhvr>
                                      <p:to>
                                        <p:strVal val="visible"/>
                                      </p:to>
                                    </p:set>
                                    <p:animEffect transition="in" filter="fade">
                                      <p:cBhvr>
                                        <p:cTn id="7" dur="1000">
                                          <p:stCondLst>
                                            <p:cond delay="0"/>
                                          </p:stCondLst>
                                        </p:cTn>
                                        <p:tgtEl>
                                          <p:spTgt spid="173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73059">
                                            <p:txEl>
                                              <p:pRg st="0" end="0"/>
                                            </p:txEl>
                                          </p:spTgt>
                                        </p:tgtEl>
                                        <p:attrNameLst>
                                          <p:attrName>style.visibility</p:attrName>
                                        </p:attrNameLst>
                                      </p:cBhvr>
                                      <p:to>
                                        <p:strVal val="visible"/>
                                      </p:to>
                                    </p:set>
                                    <p:animEffect transition="in" filter="fade">
                                      <p:cBhvr>
                                        <p:cTn id="12" dur="500">
                                          <p:stCondLst>
                                            <p:cond delay="0"/>
                                          </p:stCondLst>
                                        </p:cTn>
                                        <p:tgtEl>
                                          <p:spTgt spid="173059">
                                            <p:txEl>
                                              <p:pRg st="0" end="0"/>
                                            </p:txEl>
                                          </p:spTgt>
                                        </p:tgtEl>
                                      </p:cBhvr>
                                    </p:animEffect>
                                  </p:childTnLst>
                                </p:cTn>
                              </p:par>
                            </p:childTnLst>
                          </p:cTn>
                        </p:par>
                        <p:par>
                          <p:cTn id="13" fill="hold" nodeType="afterGroup">
                            <p:stCondLst>
                              <p:cond delay="1650"/>
                            </p:stCondLst>
                            <p:childTnLst>
                              <p:par>
                                <p:cTn id="14" presetID="1" presetClass="mediacall" presetSubtype="0" fill="hold" nodeType="afterEffect">
                                  <p:stCondLst>
                                    <p:cond delay="0"/>
                                  </p:stCondLst>
                                  <p:childTnLst>
                                    <p:cmd type="call" cmd="playFrom(0.0)">
                                      <p:cBhvr>
                                        <p:cTn id="15" dur="5577" fill="hold"/>
                                        <p:tgtEl>
                                          <p:spTgt spid="173060"/>
                                        </p:tgtEl>
                                      </p:cBhvr>
                                    </p:cmd>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iterate type="lt">
                                    <p:tmPct val="10000"/>
                                  </p:iterate>
                                  <p:childTnLst>
                                    <p:set>
                                      <p:cBhvr>
                                        <p:cTn id="19" dur="1" fill="hold">
                                          <p:stCondLst>
                                            <p:cond delay="0"/>
                                          </p:stCondLst>
                                        </p:cTn>
                                        <p:tgtEl>
                                          <p:spTgt spid="173059">
                                            <p:txEl>
                                              <p:pRg st="1" end="1"/>
                                            </p:txEl>
                                          </p:spTgt>
                                        </p:tgtEl>
                                        <p:attrNameLst>
                                          <p:attrName>style.visibility</p:attrName>
                                        </p:attrNameLst>
                                      </p:cBhvr>
                                      <p:to>
                                        <p:strVal val="visible"/>
                                      </p:to>
                                    </p:set>
                                    <p:animEffect transition="in" filter="fade">
                                      <p:cBhvr>
                                        <p:cTn id="20" dur="500">
                                          <p:stCondLst>
                                            <p:cond delay="0"/>
                                          </p:stCondLst>
                                        </p:cTn>
                                        <p:tgtEl>
                                          <p:spTgt spid="17305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iterate type="lt">
                                    <p:tmPct val="10000"/>
                                  </p:iterate>
                                  <p:childTnLst>
                                    <p:set>
                                      <p:cBhvr>
                                        <p:cTn id="24" dur="1" fill="hold">
                                          <p:stCondLst>
                                            <p:cond delay="0"/>
                                          </p:stCondLst>
                                        </p:cTn>
                                        <p:tgtEl>
                                          <p:spTgt spid="173059">
                                            <p:txEl>
                                              <p:pRg st="2" end="2"/>
                                            </p:txEl>
                                          </p:spTgt>
                                        </p:tgtEl>
                                        <p:attrNameLst>
                                          <p:attrName>style.visibility</p:attrName>
                                        </p:attrNameLst>
                                      </p:cBhvr>
                                      <p:to>
                                        <p:strVal val="visible"/>
                                      </p:to>
                                    </p:set>
                                    <p:animEffect transition="in" filter="fade">
                                      <p:cBhvr>
                                        <p:cTn id="25" dur="500">
                                          <p:stCondLst>
                                            <p:cond delay="0"/>
                                          </p:stCondLst>
                                        </p:cTn>
                                        <p:tgtEl>
                                          <p:spTgt spid="173059">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iterate type="lt">
                                    <p:tmPct val="10000"/>
                                  </p:iterate>
                                  <p:childTnLst>
                                    <p:set>
                                      <p:cBhvr>
                                        <p:cTn id="29" dur="1" fill="hold">
                                          <p:stCondLst>
                                            <p:cond delay="0"/>
                                          </p:stCondLst>
                                        </p:cTn>
                                        <p:tgtEl>
                                          <p:spTgt spid="173059">
                                            <p:txEl>
                                              <p:pRg st="3" end="3"/>
                                            </p:txEl>
                                          </p:spTgt>
                                        </p:tgtEl>
                                        <p:attrNameLst>
                                          <p:attrName>style.visibility</p:attrName>
                                        </p:attrNameLst>
                                      </p:cBhvr>
                                      <p:to>
                                        <p:strVal val="visible"/>
                                      </p:to>
                                    </p:set>
                                    <p:animEffect transition="in" filter="fade">
                                      <p:cBhvr>
                                        <p:cTn id="30" dur="500">
                                          <p:stCondLst>
                                            <p:cond delay="0"/>
                                          </p:stCondLst>
                                        </p:cTn>
                                        <p:tgtEl>
                                          <p:spTgt spid="17305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iterate type="lt">
                                    <p:tmPct val="10000"/>
                                  </p:iterate>
                                  <p:childTnLst>
                                    <p:set>
                                      <p:cBhvr>
                                        <p:cTn id="34" dur="1" fill="hold">
                                          <p:stCondLst>
                                            <p:cond delay="0"/>
                                          </p:stCondLst>
                                        </p:cTn>
                                        <p:tgtEl>
                                          <p:spTgt spid="173059">
                                            <p:txEl>
                                              <p:pRg st="4" end="4"/>
                                            </p:txEl>
                                          </p:spTgt>
                                        </p:tgtEl>
                                        <p:attrNameLst>
                                          <p:attrName>style.visibility</p:attrName>
                                        </p:attrNameLst>
                                      </p:cBhvr>
                                      <p:to>
                                        <p:strVal val="visible"/>
                                      </p:to>
                                    </p:set>
                                    <p:animEffect transition="in" filter="fade">
                                      <p:cBhvr>
                                        <p:cTn id="35" dur="500">
                                          <p:stCondLst>
                                            <p:cond delay="0"/>
                                          </p:stCondLst>
                                        </p:cTn>
                                        <p:tgtEl>
                                          <p:spTgt spid="173059">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iterate type="lt">
                                    <p:tmPct val="10000"/>
                                  </p:iterate>
                                  <p:childTnLst>
                                    <p:set>
                                      <p:cBhvr>
                                        <p:cTn id="39" dur="1" fill="hold">
                                          <p:stCondLst>
                                            <p:cond delay="0"/>
                                          </p:stCondLst>
                                        </p:cTn>
                                        <p:tgtEl>
                                          <p:spTgt spid="173059">
                                            <p:txEl>
                                              <p:pRg st="5" end="5"/>
                                            </p:txEl>
                                          </p:spTgt>
                                        </p:tgtEl>
                                        <p:attrNameLst>
                                          <p:attrName>style.visibility</p:attrName>
                                        </p:attrNameLst>
                                      </p:cBhvr>
                                      <p:to>
                                        <p:strVal val="visible"/>
                                      </p:to>
                                    </p:set>
                                    <p:animEffect transition="in" filter="fade">
                                      <p:cBhvr>
                                        <p:cTn id="40" dur="500">
                                          <p:stCondLst>
                                            <p:cond delay="0"/>
                                          </p:stCondLst>
                                        </p:cTn>
                                        <p:tgtEl>
                                          <p:spTgt spid="173059">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iterate type="lt">
                                    <p:tmPct val="10000"/>
                                  </p:iterate>
                                  <p:childTnLst>
                                    <p:set>
                                      <p:cBhvr>
                                        <p:cTn id="44" dur="1" fill="hold">
                                          <p:stCondLst>
                                            <p:cond delay="0"/>
                                          </p:stCondLst>
                                        </p:cTn>
                                        <p:tgtEl>
                                          <p:spTgt spid="173059">
                                            <p:txEl>
                                              <p:pRg st="6" end="6"/>
                                            </p:txEl>
                                          </p:spTgt>
                                        </p:tgtEl>
                                        <p:attrNameLst>
                                          <p:attrName>style.visibility</p:attrName>
                                        </p:attrNameLst>
                                      </p:cBhvr>
                                      <p:to>
                                        <p:strVal val="visible"/>
                                      </p:to>
                                    </p:set>
                                    <p:animEffect transition="in" filter="fade">
                                      <p:cBhvr>
                                        <p:cTn id="45" dur="500">
                                          <p:stCondLst>
                                            <p:cond delay="0"/>
                                          </p:stCondLst>
                                        </p:cTn>
                                        <p:tgtEl>
                                          <p:spTgt spid="173059">
                                            <p:txEl>
                                              <p:pRg st="6" end="6"/>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iterate type="lt">
                                    <p:tmPct val="10000"/>
                                  </p:iterate>
                                  <p:childTnLst>
                                    <p:set>
                                      <p:cBhvr>
                                        <p:cTn id="49" dur="1" fill="hold">
                                          <p:stCondLst>
                                            <p:cond delay="0"/>
                                          </p:stCondLst>
                                        </p:cTn>
                                        <p:tgtEl>
                                          <p:spTgt spid="173059">
                                            <p:txEl>
                                              <p:pRg st="7" end="7"/>
                                            </p:txEl>
                                          </p:spTgt>
                                        </p:tgtEl>
                                        <p:attrNameLst>
                                          <p:attrName>style.visibility</p:attrName>
                                        </p:attrNameLst>
                                      </p:cBhvr>
                                      <p:to>
                                        <p:strVal val="visible"/>
                                      </p:to>
                                    </p:set>
                                    <p:animEffect transition="in" filter="fade">
                                      <p:cBhvr>
                                        <p:cTn id="50" dur="500">
                                          <p:stCondLst>
                                            <p:cond delay="0"/>
                                          </p:stCondLst>
                                        </p:cTn>
                                        <p:tgtEl>
                                          <p:spTgt spid="1730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51" fill="hold" display="0">
                  <p:stCondLst>
                    <p:cond delay="indefinite"/>
                  </p:stCondLst>
                  <p:endCondLst>
                    <p:cond evt="onNext" delay="0">
                      <p:tgtEl>
                        <p:sldTgt/>
                      </p:tgtEl>
                    </p:cond>
                    <p:cond evt="onPrev" delay="0">
                      <p:tgtEl>
                        <p:sldTgt/>
                      </p:tgtEl>
                    </p:cond>
                    <p:cond evt="onStopAudio" delay="0">
                      <p:tgtEl>
                        <p:sldTgt/>
                      </p:tgtEl>
                    </p:cond>
                  </p:endCondLst>
                </p:cTn>
                <p:tgtEl>
                  <p:spTgt spid="173060"/>
                </p:tgtEl>
              </p:cMediaNode>
            </p:audio>
          </p:childTnLst>
        </p:cTn>
      </p:par>
    </p:tnLst>
    <p:bldLst>
      <p:bldP spid="173058" grpId="0"/>
      <p:bldP spid="1730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5323432-1D7A-41AE-9EA9-61E0B2562244}"/>
              </a:ext>
            </a:extLst>
          </p:cNvPr>
          <p:cNvSpPr>
            <a:spLocks noGrp="1" noChangeArrowheads="1"/>
          </p:cNvSpPr>
          <p:nvPr>
            <p:ph type="title"/>
          </p:nvPr>
        </p:nvSpPr>
        <p:spPr/>
        <p:txBody>
          <a:bodyPr/>
          <a:lstStyle/>
          <a:p>
            <a:pPr eaLnBrk="1" hangingPunct="1"/>
            <a:r>
              <a:rPr lang="en-US" altLang="en-US" sz="5400" b="1">
                <a:latin typeface="Bones" pitchFamily="34" charset="0"/>
              </a:rPr>
              <a:t>A Caveat</a:t>
            </a:r>
          </a:p>
        </p:txBody>
      </p:sp>
      <p:sp>
        <p:nvSpPr>
          <p:cNvPr id="6147" name="Rectangle 3">
            <a:extLst>
              <a:ext uri="{FF2B5EF4-FFF2-40B4-BE49-F238E27FC236}">
                <a16:creationId xmlns:a16="http://schemas.microsoft.com/office/drawing/2014/main" id="{6D3655A6-06F8-472E-8E95-43C27991AF25}"/>
              </a:ext>
            </a:extLst>
          </p:cNvPr>
          <p:cNvSpPr>
            <a:spLocks noGrp="1" noChangeArrowheads="1"/>
          </p:cNvSpPr>
          <p:nvPr>
            <p:ph type="body" idx="1"/>
          </p:nvPr>
        </p:nvSpPr>
        <p:spPr>
          <a:xfrm>
            <a:off x="457200" y="1600200"/>
            <a:ext cx="8229600" cy="5029200"/>
          </a:xfrm>
        </p:spPr>
        <p:txBody>
          <a:bodyPr/>
          <a:lstStyle/>
          <a:p>
            <a:pPr eaLnBrk="1" hangingPunct="1"/>
            <a:r>
              <a:rPr lang="en-US" altLang="en-US" sz="2800"/>
              <a:t>Informative features about the age, sex, race and stature of individuals based on bones is based on biological differences between sexes and races (males are generally taller and more robust) as well as differences due to ancestry (certain skeletal features of the skull)</a:t>
            </a:r>
          </a:p>
          <a:p>
            <a:pPr eaLnBrk="1" hangingPunct="1"/>
            <a:r>
              <a:rPr lang="en-US" altLang="en-US" sz="2800"/>
              <a:t>Imprecise</a:t>
            </a:r>
          </a:p>
          <a:p>
            <a:pPr lvl="1" eaLnBrk="1" hangingPunct="1"/>
            <a:r>
              <a:rPr lang="en-US" altLang="en-US" sz="2400"/>
              <a:t>Due to variation</a:t>
            </a:r>
          </a:p>
          <a:p>
            <a:pPr eaLnBrk="1" hangingPunct="1"/>
            <a:r>
              <a:rPr lang="en-US" altLang="en-US" sz="2800"/>
              <a:t>Nevertheless, differences </a:t>
            </a:r>
            <a:r>
              <a:rPr lang="en-US" altLang="en-US" sz="2800" i="1"/>
              <a:t>do </a:t>
            </a:r>
            <a:r>
              <a:rPr lang="en-US" altLang="en-US" sz="2800"/>
              <a:t>exist and </a:t>
            </a:r>
            <a:r>
              <a:rPr lang="en-US" altLang="en-US" sz="2800" b="1"/>
              <a:t>the more features you survey, the more precise your conclusions will be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F95E1FE-B0AC-4939-94EB-8886AFADA6DB}"/>
              </a:ext>
            </a:extLst>
          </p:cNvPr>
          <p:cNvSpPr>
            <a:spLocks noGrp="1" noChangeArrowheads="1"/>
          </p:cNvSpPr>
          <p:nvPr>
            <p:ph type="title"/>
          </p:nvPr>
        </p:nvSpPr>
        <p:spPr/>
        <p:txBody>
          <a:bodyPr/>
          <a:lstStyle/>
          <a:p>
            <a:pPr eaLnBrk="1" hangingPunct="1"/>
            <a:r>
              <a:rPr lang="en-US" altLang="en-US">
                <a:latin typeface="Bones" pitchFamily="34" charset="0"/>
              </a:rPr>
              <a:t>What Can We Learn?</a:t>
            </a:r>
          </a:p>
        </p:txBody>
      </p:sp>
      <p:sp>
        <p:nvSpPr>
          <p:cNvPr id="7171" name="Rectangle 3">
            <a:extLst>
              <a:ext uri="{FF2B5EF4-FFF2-40B4-BE49-F238E27FC236}">
                <a16:creationId xmlns:a16="http://schemas.microsoft.com/office/drawing/2014/main" id="{CDC3CB2F-6A2B-4091-ADF2-AFD0737267C4}"/>
              </a:ext>
            </a:extLst>
          </p:cNvPr>
          <p:cNvSpPr>
            <a:spLocks noGrp="1" noChangeArrowheads="1"/>
          </p:cNvSpPr>
          <p:nvPr>
            <p:ph type="body" idx="1"/>
          </p:nvPr>
        </p:nvSpPr>
        <p:spPr/>
        <p:txBody>
          <a:bodyPr/>
          <a:lstStyle/>
          <a:p>
            <a:pPr eaLnBrk="1" hangingPunct="1">
              <a:lnSpc>
                <a:spcPct val="90000"/>
              </a:lnSpc>
            </a:pPr>
            <a:r>
              <a:rPr lang="en-US" altLang="en-US" sz="2400"/>
              <a:t>Determination of Sex </a:t>
            </a:r>
          </a:p>
          <a:p>
            <a:pPr lvl="1" eaLnBrk="1" hangingPunct="1">
              <a:lnSpc>
                <a:spcPct val="90000"/>
              </a:lnSpc>
            </a:pPr>
            <a:r>
              <a:rPr lang="en-US" altLang="en-US" sz="2100"/>
              <a:t>Pelvis</a:t>
            </a:r>
          </a:p>
          <a:p>
            <a:pPr lvl="1" eaLnBrk="1" hangingPunct="1">
              <a:lnSpc>
                <a:spcPct val="90000"/>
              </a:lnSpc>
            </a:pPr>
            <a:r>
              <a:rPr lang="en-US" altLang="en-US" sz="2100"/>
              <a:t>Skull</a:t>
            </a:r>
          </a:p>
          <a:p>
            <a:pPr lvl="1" eaLnBrk="1" hangingPunct="1">
              <a:lnSpc>
                <a:spcPct val="90000"/>
              </a:lnSpc>
            </a:pPr>
            <a:r>
              <a:rPr lang="en-US" altLang="en-US" sz="2100"/>
              <a:t>(Long Bones)</a:t>
            </a:r>
          </a:p>
          <a:p>
            <a:pPr eaLnBrk="1" hangingPunct="1">
              <a:lnSpc>
                <a:spcPct val="90000"/>
              </a:lnSpc>
            </a:pPr>
            <a:r>
              <a:rPr lang="en-US" altLang="en-US" sz="2400"/>
              <a:t>Determination of Race</a:t>
            </a:r>
          </a:p>
          <a:p>
            <a:pPr lvl="1" eaLnBrk="1" hangingPunct="1">
              <a:lnSpc>
                <a:spcPct val="90000"/>
              </a:lnSpc>
            </a:pPr>
            <a:r>
              <a:rPr lang="en-US" altLang="en-US" sz="2100"/>
              <a:t>Skull</a:t>
            </a:r>
          </a:p>
          <a:p>
            <a:pPr eaLnBrk="1" hangingPunct="1">
              <a:lnSpc>
                <a:spcPct val="90000"/>
              </a:lnSpc>
            </a:pPr>
            <a:r>
              <a:rPr lang="en-US" altLang="en-US" sz="2400"/>
              <a:t>Approximate Age</a:t>
            </a:r>
          </a:p>
          <a:p>
            <a:pPr lvl="1" eaLnBrk="1" hangingPunct="1">
              <a:lnSpc>
                <a:spcPct val="90000"/>
              </a:lnSpc>
            </a:pPr>
            <a:r>
              <a:rPr lang="en-US" altLang="en-US" sz="2100"/>
              <a:t>Growth of long bones</a:t>
            </a:r>
          </a:p>
          <a:p>
            <a:pPr eaLnBrk="1" hangingPunct="1">
              <a:lnSpc>
                <a:spcPct val="90000"/>
              </a:lnSpc>
            </a:pPr>
            <a:r>
              <a:rPr lang="en-US" altLang="en-US" sz="2400"/>
              <a:t>Approximate Stature</a:t>
            </a:r>
          </a:p>
          <a:p>
            <a:pPr lvl="1" eaLnBrk="1" hangingPunct="1">
              <a:lnSpc>
                <a:spcPct val="90000"/>
              </a:lnSpc>
            </a:pPr>
            <a:r>
              <a:rPr lang="en-US" altLang="en-US" sz="2000"/>
              <a:t>Length of long bones</a:t>
            </a:r>
          </a:p>
          <a:p>
            <a:pPr eaLnBrk="1" hangingPunct="1">
              <a:lnSpc>
                <a:spcPct val="90000"/>
              </a:lnSpc>
            </a:pPr>
            <a:r>
              <a:rPr lang="en-US" altLang="en-US" sz="2400"/>
              <a:t>Postmortem or antemortem injuries</a:t>
            </a:r>
          </a:p>
          <a:p>
            <a:pPr eaLnBrk="1" hangingPunct="1">
              <a:lnSpc>
                <a:spcPct val="90000"/>
              </a:lnSpc>
            </a:pPr>
            <a:r>
              <a:rPr lang="en-US" altLang="en-US" sz="2400"/>
              <a:t>Postmortem interval (time of death)</a:t>
            </a:r>
          </a:p>
          <a:p>
            <a:pPr eaLnBrk="1" hangingPunct="1">
              <a:lnSpc>
                <a:spcPct val="90000"/>
              </a:lnSpc>
            </a:pPr>
            <a:endParaRPr lang="en-US" altLang="en-US" sz="2400"/>
          </a:p>
        </p:txBody>
      </p:sp>
      <p:pic>
        <p:nvPicPr>
          <p:cNvPr id="7172" name="Picture 5" descr="http://www.bxscience.edu/publications/forensics/articles/anthropology/images/skeleton.jpg">
            <a:extLst>
              <a:ext uri="{FF2B5EF4-FFF2-40B4-BE49-F238E27FC236}">
                <a16:creationId xmlns:a16="http://schemas.microsoft.com/office/drawing/2014/main" id="{78A45D9E-85A4-44C6-8C72-4D75AA45B8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95400"/>
            <a:ext cx="34671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a:extLst>
              <a:ext uri="{FF2B5EF4-FFF2-40B4-BE49-F238E27FC236}">
                <a16:creationId xmlns:a16="http://schemas.microsoft.com/office/drawing/2014/main" id="{83E5A554-5872-4E0A-98DC-8A4B2D4E6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191000"/>
            <a:ext cx="24003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4" name="Rectangle 7">
            <a:extLst>
              <a:ext uri="{FF2B5EF4-FFF2-40B4-BE49-F238E27FC236}">
                <a16:creationId xmlns:a16="http://schemas.microsoft.com/office/drawing/2014/main" id="{54124C11-2179-43C4-B65F-23F0DC6DF1C3}"/>
              </a:ext>
            </a:extLst>
          </p:cNvPr>
          <p:cNvSpPr>
            <a:spLocks noChangeArrowheads="1"/>
          </p:cNvSpPr>
          <p:nvPr/>
        </p:nvSpPr>
        <p:spPr bwMode="auto">
          <a:xfrm>
            <a:off x="2371725" y="6542088"/>
            <a:ext cx="4105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http://en.wikipedia.org/wiki/Forensic_anthropology</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D12E35F-22F5-469D-B44C-9E3E06BA9D2B}"/>
              </a:ext>
            </a:extLst>
          </p:cNvPr>
          <p:cNvSpPr>
            <a:spLocks noGrp="1" noChangeArrowheads="1"/>
          </p:cNvSpPr>
          <p:nvPr>
            <p:ph type="title"/>
          </p:nvPr>
        </p:nvSpPr>
        <p:spPr>
          <a:xfrm>
            <a:off x="457200" y="274638"/>
            <a:ext cx="4191000" cy="6202362"/>
          </a:xfrm>
        </p:spPr>
        <p:txBody>
          <a:bodyPr/>
          <a:lstStyle/>
          <a:p>
            <a:pPr eaLnBrk="1" hangingPunct="1"/>
            <a:r>
              <a:rPr lang="en-US" altLang="en-US" sz="3600">
                <a:latin typeface="Bones" pitchFamily="34" charset="0"/>
              </a:rPr>
              <a:t>The bones we’re interested in</a:t>
            </a:r>
          </a:p>
        </p:txBody>
      </p:sp>
      <p:pic>
        <p:nvPicPr>
          <p:cNvPr id="8195" name="Picture 3" descr="The image “http://www.tipztime.com/minicharts/skeleton.gif” cannot be displayed, because it contains errors.">
            <a:extLst>
              <a:ext uri="{FF2B5EF4-FFF2-40B4-BE49-F238E27FC236}">
                <a16:creationId xmlns:a16="http://schemas.microsoft.com/office/drawing/2014/main" id="{960A2BFD-050D-46E4-ADDE-84C834766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0"/>
            <a:ext cx="4333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Oval 4">
            <a:extLst>
              <a:ext uri="{FF2B5EF4-FFF2-40B4-BE49-F238E27FC236}">
                <a16:creationId xmlns:a16="http://schemas.microsoft.com/office/drawing/2014/main" id="{7F5B202A-CFA6-44FB-B129-9D2B52C3A10C}"/>
              </a:ext>
            </a:extLst>
          </p:cNvPr>
          <p:cNvSpPr>
            <a:spLocks noChangeArrowheads="1"/>
          </p:cNvSpPr>
          <p:nvPr/>
        </p:nvSpPr>
        <p:spPr bwMode="auto">
          <a:xfrm>
            <a:off x="7543800" y="1143000"/>
            <a:ext cx="304800" cy="1295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197" name="Oval 5">
            <a:extLst>
              <a:ext uri="{FF2B5EF4-FFF2-40B4-BE49-F238E27FC236}">
                <a16:creationId xmlns:a16="http://schemas.microsoft.com/office/drawing/2014/main" id="{0F4A22A2-0FE8-4DE8-A52A-A4BC7A5E2D19}"/>
              </a:ext>
            </a:extLst>
          </p:cNvPr>
          <p:cNvSpPr>
            <a:spLocks noChangeArrowheads="1"/>
          </p:cNvSpPr>
          <p:nvPr/>
        </p:nvSpPr>
        <p:spPr bwMode="auto">
          <a:xfrm rot="5400000">
            <a:off x="6667500" y="2028825"/>
            <a:ext cx="762000" cy="1752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198" name="Oval 6">
            <a:extLst>
              <a:ext uri="{FF2B5EF4-FFF2-40B4-BE49-F238E27FC236}">
                <a16:creationId xmlns:a16="http://schemas.microsoft.com/office/drawing/2014/main" id="{2EA3C9FD-B572-4837-9661-7BA30ADB8ABA}"/>
              </a:ext>
            </a:extLst>
          </p:cNvPr>
          <p:cNvSpPr>
            <a:spLocks noChangeArrowheads="1"/>
          </p:cNvSpPr>
          <p:nvPr/>
        </p:nvSpPr>
        <p:spPr bwMode="auto">
          <a:xfrm>
            <a:off x="6324600" y="4648200"/>
            <a:ext cx="304800" cy="1828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199" name="Oval 7">
            <a:extLst>
              <a:ext uri="{FF2B5EF4-FFF2-40B4-BE49-F238E27FC236}">
                <a16:creationId xmlns:a16="http://schemas.microsoft.com/office/drawing/2014/main" id="{80F9E81A-924E-458E-A63D-92DF319C883A}"/>
              </a:ext>
            </a:extLst>
          </p:cNvPr>
          <p:cNvSpPr>
            <a:spLocks noChangeArrowheads="1"/>
          </p:cNvSpPr>
          <p:nvPr/>
        </p:nvSpPr>
        <p:spPr bwMode="auto">
          <a:xfrm>
            <a:off x="6477000" y="76200"/>
            <a:ext cx="990600" cy="914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200" name="Text Box 8">
            <a:extLst>
              <a:ext uri="{FF2B5EF4-FFF2-40B4-BE49-F238E27FC236}">
                <a16:creationId xmlns:a16="http://schemas.microsoft.com/office/drawing/2014/main" id="{E42B8EB8-F134-4A2B-92B6-0351BD1606B3}"/>
              </a:ext>
            </a:extLst>
          </p:cNvPr>
          <p:cNvSpPr txBox="1">
            <a:spLocks noChangeArrowheads="1"/>
          </p:cNvSpPr>
          <p:nvPr/>
        </p:nvSpPr>
        <p:spPr bwMode="auto">
          <a:xfrm>
            <a:off x="4953000" y="502920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Tibia</a:t>
            </a:r>
          </a:p>
        </p:txBody>
      </p:sp>
      <p:sp>
        <p:nvSpPr>
          <p:cNvPr id="8201" name="Text Box 9">
            <a:extLst>
              <a:ext uri="{FF2B5EF4-FFF2-40B4-BE49-F238E27FC236}">
                <a16:creationId xmlns:a16="http://schemas.microsoft.com/office/drawing/2014/main" id="{2AB75F7C-3F69-4371-9845-2521DF63B22C}"/>
              </a:ext>
            </a:extLst>
          </p:cNvPr>
          <p:cNvSpPr txBox="1">
            <a:spLocks noChangeArrowheads="1"/>
          </p:cNvSpPr>
          <p:nvPr/>
        </p:nvSpPr>
        <p:spPr bwMode="auto">
          <a:xfrm>
            <a:off x="4921250" y="2590800"/>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Pelvis</a:t>
            </a:r>
          </a:p>
        </p:txBody>
      </p:sp>
      <p:sp>
        <p:nvSpPr>
          <p:cNvPr id="8202" name="Text Box 10">
            <a:extLst>
              <a:ext uri="{FF2B5EF4-FFF2-40B4-BE49-F238E27FC236}">
                <a16:creationId xmlns:a16="http://schemas.microsoft.com/office/drawing/2014/main" id="{DD905EF7-335F-46EE-8359-43F189BB08E5}"/>
              </a:ext>
            </a:extLst>
          </p:cNvPr>
          <p:cNvSpPr txBox="1">
            <a:spLocks noChangeArrowheads="1"/>
          </p:cNvSpPr>
          <p:nvPr/>
        </p:nvSpPr>
        <p:spPr bwMode="auto">
          <a:xfrm>
            <a:off x="8070850" y="1524000"/>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Humerus</a:t>
            </a:r>
          </a:p>
        </p:txBody>
      </p:sp>
      <p:sp>
        <p:nvSpPr>
          <p:cNvPr id="8203" name="Text Box 11">
            <a:extLst>
              <a:ext uri="{FF2B5EF4-FFF2-40B4-BE49-F238E27FC236}">
                <a16:creationId xmlns:a16="http://schemas.microsoft.com/office/drawing/2014/main" id="{844E6169-9850-4649-9A2B-C3C8BB213EDF}"/>
              </a:ext>
            </a:extLst>
          </p:cNvPr>
          <p:cNvSpPr txBox="1">
            <a:spLocks noChangeArrowheads="1"/>
          </p:cNvSpPr>
          <p:nvPr/>
        </p:nvSpPr>
        <p:spPr bwMode="auto">
          <a:xfrm>
            <a:off x="7696200" y="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Skull</a:t>
            </a:r>
          </a:p>
        </p:txBody>
      </p:sp>
      <p:sp>
        <p:nvSpPr>
          <p:cNvPr id="8204" name="Oval 12">
            <a:extLst>
              <a:ext uri="{FF2B5EF4-FFF2-40B4-BE49-F238E27FC236}">
                <a16:creationId xmlns:a16="http://schemas.microsoft.com/office/drawing/2014/main" id="{B897B3DC-A139-40CE-B1EA-8BE82AAC1FC1}"/>
              </a:ext>
            </a:extLst>
          </p:cNvPr>
          <p:cNvSpPr>
            <a:spLocks noChangeArrowheads="1"/>
          </p:cNvSpPr>
          <p:nvPr/>
        </p:nvSpPr>
        <p:spPr bwMode="auto">
          <a:xfrm>
            <a:off x="7315200" y="3124200"/>
            <a:ext cx="304800" cy="1828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205" name="Text Box 13">
            <a:extLst>
              <a:ext uri="{FF2B5EF4-FFF2-40B4-BE49-F238E27FC236}">
                <a16:creationId xmlns:a16="http://schemas.microsoft.com/office/drawing/2014/main" id="{375C4AA4-946D-4251-A5C2-C19B276ADE40}"/>
              </a:ext>
            </a:extLst>
          </p:cNvPr>
          <p:cNvSpPr txBox="1">
            <a:spLocks noChangeArrowheads="1"/>
          </p:cNvSpPr>
          <p:nvPr/>
        </p:nvSpPr>
        <p:spPr bwMode="auto">
          <a:xfrm>
            <a:off x="8235950" y="411480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Femur</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7AA4-E968-4A81-848C-5111EABE6C8B}"/>
              </a:ext>
            </a:extLst>
          </p:cNvPr>
          <p:cNvSpPr>
            <a:spLocks noGrp="1"/>
          </p:cNvSpPr>
          <p:nvPr>
            <p:ph type="title"/>
          </p:nvPr>
        </p:nvSpPr>
        <p:spPr>
          <a:xfrm>
            <a:off x="457200" y="274638"/>
            <a:ext cx="8229600" cy="269955"/>
          </a:xfrm>
        </p:spPr>
        <p:txBody>
          <a:bodyPr/>
          <a:lstStyle/>
          <a:p>
            <a:endParaRPr lang="en-US"/>
          </a:p>
        </p:txBody>
      </p:sp>
      <p:pic>
        <p:nvPicPr>
          <p:cNvPr id="4" name="Picture 4" descr="A close up of a device&#10;&#10;Description generated with high confidence">
            <a:extLst>
              <a:ext uri="{FF2B5EF4-FFF2-40B4-BE49-F238E27FC236}">
                <a16:creationId xmlns:a16="http://schemas.microsoft.com/office/drawing/2014/main" id="{EF6DF94F-3189-4F7B-AF44-3FC9477797AD}"/>
              </a:ext>
            </a:extLst>
          </p:cNvPr>
          <p:cNvPicPr>
            <a:picLocks noGrp="1" noChangeAspect="1"/>
          </p:cNvPicPr>
          <p:nvPr>
            <p:ph idx="1"/>
          </p:nvPr>
        </p:nvPicPr>
        <p:blipFill>
          <a:blip r:embed="rId2"/>
          <a:stretch>
            <a:fillRect/>
          </a:stretch>
        </p:blipFill>
        <p:spPr>
          <a:xfrm>
            <a:off x="1506085" y="233195"/>
            <a:ext cx="5534481" cy="6398415"/>
          </a:xfrm>
        </p:spPr>
      </p:pic>
      <p:pic>
        <p:nvPicPr>
          <p:cNvPr id="6" name="Picture 6">
            <a:extLst>
              <a:ext uri="{FF2B5EF4-FFF2-40B4-BE49-F238E27FC236}">
                <a16:creationId xmlns:a16="http://schemas.microsoft.com/office/drawing/2014/main" id="{87269EFE-4408-4520-913D-96F3B49C76C2}"/>
              </a:ext>
            </a:extLst>
          </p:cNvPr>
          <p:cNvPicPr>
            <a:picLocks noChangeAspect="1"/>
          </p:cNvPicPr>
          <p:nvPr/>
        </p:nvPicPr>
        <p:blipFill>
          <a:blip r:embed="rId3"/>
          <a:stretch>
            <a:fillRect/>
          </a:stretch>
        </p:blipFill>
        <p:spPr>
          <a:xfrm>
            <a:off x="2383836" y="327796"/>
            <a:ext cx="1476375" cy="428625"/>
          </a:xfrm>
          <a:prstGeom prst="rect">
            <a:avLst/>
          </a:prstGeom>
        </p:spPr>
      </p:pic>
      <p:sp>
        <p:nvSpPr>
          <p:cNvPr id="8" name="TextBox 7">
            <a:extLst>
              <a:ext uri="{FF2B5EF4-FFF2-40B4-BE49-F238E27FC236}">
                <a16:creationId xmlns:a16="http://schemas.microsoft.com/office/drawing/2014/main" id="{70D72CD2-C69E-4613-B141-7A855D9CD042}"/>
              </a:ext>
            </a:extLst>
          </p:cNvPr>
          <p:cNvSpPr txBox="1"/>
          <p:nvPr/>
        </p:nvSpPr>
        <p:spPr>
          <a:xfrm>
            <a:off x="1606731" y="75764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latin typeface="Calibri"/>
              </a:rPr>
              <a:t>Cervical Vertebrae</a:t>
            </a:r>
            <a:endParaRPr lang="en-US" sz="1400" dirty="0">
              <a:latin typeface="Calibri"/>
              <a:cs typeface="Calibri"/>
            </a:endParaRPr>
          </a:p>
        </p:txBody>
      </p:sp>
      <p:pic>
        <p:nvPicPr>
          <p:cNvPr id="9" name="Picture 9">
            <a:extLst>
              <a:ext uri="{FF2B5EF4-FFF2-40B4-BE49-F238E27FC236}">
                <a16:creationId xmlns:a16="http://schemas.microsoft.com/office/drawing/2014/main" id="{4DE24C26-45D8-49EE-839F-38F9ED87C7B1}"/>
              </a:ext>
            </a:extLst>
          </p:cNvPr>
          <p:cNvPicPr>
            <a:picLocks noChangeAspect="1"/>
          </p:cNvPicPr>
          <p:nvPr/>
        </p:nvPicPr>
        <p:blipFill>
          <a:blip r:embed="rId4"/>
          <a:stretch>
            <a:fillRect/>
          </a:stretch>
        </p:blipFill>
        <p:spPr>
          <a:xfrm>
            <a:off x="2044202" y="1150756"/>
            <a:ext cx="1476375" cy="428625"/>
          </a:xfrm>
          <a:prstGeom prst="rect">
            <a:avLst/>
          </a:prstGeom>
        </p:spPr>
      </p:pic>
      <p:pic>
        <p:nvPicPr>
          <p:cNvPr id="13" name="Picture 13">
            <a:extLst>
              <a:ext uri="{FF2B5EF4-FFF2-40B4-BE49-F238E27FC236}">
                <a16:creationId xmlns:a16="http://schemas.microsoft.com/office/drawing/2014/main" id="{4B348D4D-072E-4BFD-BCF2-18CB77DFC7F6}"/>
              </a:ext>
            </a:extLst>
          </p:cNvPr>
          <p:cNvPicPr>
            <a:picLocks noChangeAspect="1"/>
          </p:cNvPicPr>
          <p:nvPr/>
        </p:nvPicPr>
        <p:blipFill>
          <a:blip r:embed="rId5"/>
          <a:stretch>
            <a:fillRect/>
          </a:stretch>
        </p:blipFill>
        <p:spPr>
          <a:xfrm>
            <a:off x="1952762" y="1712458"/>
            <a:ext cx="1476375" cy="428625"/>
          </a:xfrm>
          <a:prstGeom prst="rect">
            <a:avLst/>
          </a:prstGeom>
        </p:spPr>
      </p:pic>
      <p:pic>
        <p:nvPicPr>
          <p:cNvPr id="15" name="Picture 15">
            <a:extLst>
              <a:ext uri="{FF2B5EF4-FFF2-40B4-BE49-F238E27FC236}">
                <a16:creationId xmlns:a16="http://schemas.microsoft.com/office/drawing/2014/main" id="{85A9DD2E-3B2D-4DB6-958C-E914F83528A7}"/>
              </a:ext>
            </a:extLst>
          </p:cNvPr>
          <p:cNvPicPr>
            <a:picLocks noChangeAspect="1"/>
          </p:cNvPicPr>
          <p:nvPr/>
        </p:nvPicPr>
        <p:blipFill>
          <a:blip r:embed="rId6"/>
          <a:stretch>
            <a:fillRect/>
          </a:stretch>
        </p:blipFill>
        <p:spPr>
          <a:xfrm>
            <a:off x="1717630" y="2004604"/>
            <a:ext cx="1476375" cy="419100"/>
          </a:xfrm>
          <a:prstGeom prst="rect">
            <a:avLst/>
          </a:prstGeom>
        </p:spPr>
      </p:pic>
      <p:pic>
        <p:nvPicPr>
          <p:cNvPr id="17" name="Picture 17">
            <a:extLst>
              <a:ext uri="{FF2B5EF4-FFF2-40B4-BE49-F238E27FC236}">
                <a16:creationId xmlns:a16="http://schemas.microsoft.com/office/drawing/2014/main" id="{0CD5BB56-A859-445A-802B-D11A487934C9}"/>
              </a:ext>
            </a:extLst>
          </p:cNvPr>
          <p:cNvPicPr>
            <a:picLocks noChangeAspect="1"/>
          </p:cNvPicPr>
          <p:nvPr/>
        </p:nvPicPr>
        <p:blipFill>
          <a:blip r:embed="rId7"/>
          <a:stretch>
            <a:fillRect/>
          </a:stretch>
        </p:blipFill>
        <p:spPr>
          <a:xfrm>
            <a:off x="1613127" y="2514056"/>
            <a:ext cx="1476375" cy="419100"/>
          </a:xfrm>
          <a:prstGeom prst="rect">
            <a:avLst/>
          </a:prstGeom>
        </p:spPr>
      </p:pic>
      <p:pic>
        <p:nvPicPr>
          <p:cNvPr id="21" name="Picture 21">
            <a:extLst>
              <a:ext uri="{FF2B5EF4-FFF2-40B4-BE49-F238E27FC236}">
                <a16:creationId xmlns:a16="http://schemas.microsoft.com/office/drawing/2014/main" id="{E58DAE06-0DCC-4B1F-AADB-C96142C5DF58}"/>
              </a:ext>
            </a:extLst>
          </p:cNvPr>
          <p:cNvPicPr>
            <a:picLocks noChangeAspect="1"/>
          </p:cNvPicPr>
          <p:nvPr/>
        </p:nvPicPr>
        <p:blipFill>
          <a:blip r:embed="rId8"/>
          <a:stretch>
            <a:fillRect/>
          </a:stretch>
        </p:blipFill>
        <p:spPr>
          <a:xfrm>
            <a:off x="1639253" y="2848927"/>
            <a:ext cx="1476375" cy="428625"/>
          </a:xfrm>
          <a:prstGeom prst="rect">
            <a:avLst/>
          </a:prstGeom>
        </p:spPr>
      </p:pic>
      <p:pic>
        <p:nvPicPr>
          <p:cNvPr id="23" name="Picture 23">
            <a:extLst>
              <a:ext uri="{FF2B5EF4-FFF2-40B4-BE49-F238E27FC236}">
                <a16:creationId xmlns:a16="http://schemas.microsoft.com/office/drawing/2014/main" id="{2BF0619D-F482-488C-8D58-A1D8A3D57549}"/>
              </a:ext>
            </a:extLst>
          </p:cNvPr>
          <p:cNvPicPr>
            <a:picLocks noChangeAspect="1"/>
          </p:cNvPicPr>
          <p:nvPr/>
        </p:nvPicPr>
        <p:blipFill>
          <a:blip r:embed="rId9"/>
          <a:stretch>
            <a:fillRect/>
          </a:stretch>
        </p:blipFill>
        <p:spPr>
          <a:xfrm>
            <a:off x="1613127" y="3214687"/>
            <a:ext cx="1476375" cy="428625"/>
          </a:xfrm>
          <a:prstGeom prst="rect">
            <a:avLst/>
          </a:prstGeom>
        </p:spPr>
      </p:pic>
      <p:pic>
        <p:nvPicPr>
          <p:cNvPr id="25" name="Picture 25">
            <a:extLst>
              <a:ext uri="{FF2B5EF4-FFF2-40B4-BE49-F238E27FC236}">
                <a16:creationId xmlns:a16="http://schemas.microsoft.com/office/drawing/2014/main" id="{CD06B982-9B37-4E54-AEA1-F4DBF32CAE74}"/>
              </a:ext>
            </a:extLst>
          </p:cNvPr>
          <p:cNvPicPr>
            <a:picLocks noChangeAspect="1"/>
          </p:cNvPicPr>
          <p:nvPr/>
        </p:nvPicPr>
        <p:blipFill>
          <a:blip r:embed="rId10"/>
          <a:stretch>
            <a:fillRect/>
          </a:stretch>
        </p:blipFill>
        <p:spPr>
          <a:xfrm>
            <a:off x="1639253" y="3580447"/>
            <a:ext cx="1476375" cy="428625"/>
          </a:xfrm>
          <a:prstGeom prst="rect">
            <a:avLst/>
          </a:prstGeom>
        </p:spPr>
      </p:pic>
      <p:pic>
        <p:nvPicPr>
          <p:cNvPr id="29" name="Picture 29">
            <a:extLst>
              <a:ext uri="{FF2B5EF4-FFF2-40B4-BE49-F238E27FC236}">
                <a16:creationId xmlns:a16="http://schemas.microsoft.com/office/drawing/2014/main" id="{68CC3B10-43E5-421B-9BF9-CD1691B09069}"/>
              </a:ext>
            </a:extLst>
          </p:cNvPr>
          <p:cNvPicPr>
            <a:picLocks noChangeAspect="1"/>
          </p:cNvPicPr>
          <p:nvPr/>
        </p:nvPicPr>
        <p:blipFill>
          <a:blip r:embed="rId11"/>
          <a:stretch>
            <a:fillRect/>
          </a:stretch>
        </p:blipFill>
        <p:spPr>
          <a:xfrm>
            <a:off x="2240144" y="3911781"/>
            <a:ext cx="1476375" cy="419100"/>
          </a:xfrm>
          <a:prstGeom prst="rect">
            <a:avLst/>
          </a:prstGeom>
        </p:spPr>
      </p:pic>
      <p:pic>
        <p:nvPicPr>
          <p:cNvPr id="31" name="Picture 31">
            <a:extLst>
              <a:ext uri="{FF2B5EF4-FFF2-40B4-BE49-F238E27FC236}">
                <a16:creationId xmlns:a16="http://schemas.microsoft.com/office/drawing/2014/main" id="{546DA9D8-5E75-46DC-A4DE-1F4D9EFB5B8E}"/>
              </a:ext>
            </a:extLst>
          </p:cNvPr>
          <p:cNvPicPr>
            <a:picLocks noChangeAspect="1"/>
          </p:cNvPicPr>
          <p:nvPr/>
        </p:nvPicPr>
        <p:blipFill>
          <a:blip r:embed="rId12"/>
          <a:stretch>
            <a:fillRect/>
          </a:stretch>
        </p:blipFill>
        <p:spPr>
          <a:xfrm>
            <a:off x="2044202" y="4703853"/>
            <a:ext cx="1476375" cy="428625"/>
          </a:xfrm>
          <a:prstGeom prst="rect">
            <a:avLst/>
          </a:prstGeom>
        </p:spPr>
      </p:pic>
      <p:pic>
        <p:nvPicPr>
          <p:cNvPr id="33" name="Picture 33">
            <a:extLst>
              <a:ext uri="{FF2B5EF4-FFF2-40B4-BE49-F238E27FC236}">
                <a16:creationId xmlns:a16="http://schemas.microsoft.com/office/drawing/2014/main" id="{828592B6-64BC-4121-A8B8-8C79FB144C09}"/>
              </a:ext>
            </a:extLst>
          </p:cNvPr>
          <p:cNvPicPr>
            <a:picLocks noChangeAspect="1"/>
          </p:cNvPicPr>
          <p:nvPr/>
        </p:nvPicPr>
        <p:blipFill>
          <a:blip r:embed="rId13"/>
          <a:stretch>
            <a:fillRect/>
          </a:stretch>
        </p:blipFill>
        <p:spPr>
          <a:xfrm>
            <a:off x="2044202" y="5139690"/>
            <a:ext cx="1476375" cy="419100"/>
          </a:xfrm>
          <a:prstGeom prst="rect">
            <a:avLst/>
          </a:prstGeom>
        </p:spPr>
      </p:pic>
      <p:pic>
        <p:nvPicPr>
          <p:cNvPr id="35" name="Picture 35">
            <a:extLst>
              <a:ext uri="{FF2B5EF4-FFF2-40B4-BE49-F238E27FC236}">
                <a16:creationId xmlns:a16="http://schemas.microsoft.com/office/drawing/2014/main" id="{F59761EF-20DC-4D91-9EC2-AF05A7BE992A}"/>
              </a:ext>
            </a:extLst>
          </p:cNvPr>
          <p:cNvPicPr>
            <a:picLocks noChangeAspect="1"/>
          </p:cNvPicPr>
          <p:nvPr/>
        </p:nvPicPr>
        <p:blipFill>
          <a:blip r:embed="rId14"/>
          <a:stretch>
            <a:fillRect/>
          </a:stretch>
        </p:blipFill>
        <p:spPr>
          <a:xfrm>
            <a:off x="2174830" y="5566001"/>
            <a:ext cx="1476375" cy="428625"/>
          </a:xfrm>
          <a:prstGeom prst="rect">
            <a:avLst/>
          </a:prstGeom>
        </p:spPr>
      </p:pic>
      <p:pic>
        <p:nvPicPr>
          <p:cNvPr id="37" name="Picture 37">
            <a:extLst>
              <a:ext uri="{FF2B5EF4-FFF2-40B4-BE49-F238E27FC236}">
                <a16:creationId xmlns:a16="http://schemas.microsoft.com/office/drawing/2014/main" id="{396702EA-FFBF-47D6-B99C-2E5A0CD6E9DB}"/>
              </a:ext>
            </a:extLst>
          </p:cNvPr>
          <p:cNvPicPr>
            <a:picLocks noChangeAspect="1"/>
          </p:cNvPicPr>
          <p:nvPr/>
        </p:nvPicPr>
        <p:blipFill>
          <a:blip r:embed="rId15"/>
          <a:stretch>
            <a:fillRect/>
          </a:stretch>
        </p:blipFill>
        <p:spPr>
          <a:xfrm>
            <a:off x="2174830" y="5897336"/>
            <a:ext cx="1476375" cy="419100"/>
          </a:xfrm>
          <a:prstGeom prst="rect">
            <a:avLst/>
          </a:prstGeom>
        </p:spPr>
      </p:pic>
      <p:pic>
        <p:nvPicPr>
          <p:cNvPr id="39" name="Picture 39">
            <a:extLst>
              <a:ext uri="{FF2B5EF4-FFF2-40B4-BE49-F238E27FC236}">
                <a16:creationId xmlns:a16="http://schemas.microsoft.com/office/drawing/2014/main" id="{C3884FCD-7774-454C-A6E7-EE1EC561269D}"/>
              </a:ext>
            </a:extLst>
          </p:cNvPr>
          <p:cNvPicPr>
            <a:picLocks noChangeAspect="1"/>
          </p:cNvPicPr>
          <p:nvPr/>
        </p:nvPicPr>
        <p:blipFill>
          <a:blip r:embed="rId16"/>
          <a:stretch>
            <a:fillRect/>
          </a:stretch>
        </p:blipFill>
        <p:spPr>
          <a:xfrm>
            <a:off x="2540590" y="6323647"/>
            <a:ext cx="1476375" cy="428625"/>
          </a:xfrm>
          <a:prstGeom prst="rect">
            <a:avLst/>
          </a:prstGeom>
        </p:spPr>
      </p:pic>
      <p:pic>
        <p:nvPicPr>
          <p:cNvPr id="41" name="Picture 41">
            <a:extLst>
              <a:ext uri="{FF2B5EF4-FFF2-40B4-BE49-F238E27FC236}">
                <a16:creationId xmlns:a16="http://schemas.microsoft.com/office/drawing/2014/main" id="{C980AF13-E4C5-4BB9-A7FA-8CA9070BAA96}"/>
              </a:ext>
            </a:extLst>
          </p:cNvPr>
          <p:cNvPicPr>
            <a:picLocks noChangeAspect="1"/>
          </p:cNvPicPr>
          <p:nvPr/>
        </p:nvPicPr>
        <p:blipFill>
          <a:blip r:embed="rId17"/>
          <a:stretch>
            <a:fillRect/>
          </a:stretch>
        </p:blipFill>
        <p:spPr>
          <a:xfrm>
            <a:off x="4656773" y="876436"/>
            <a:ext cx="1476375" cy="428625"/>
          </a:xfrm>
          <a:prstGeom prst="rect">
            <a:avLst/>
          </a:prstGeom>
        </p:spPr>
      </p:pic>
      <p:pic>
        <p:nvPicPr>
          <p:cNvPr id="43" name="Picture 43">
            <a:extLst>
              <a:ext uri="{FF2B5EF4-FFF2-40B4-BE49-F238E27FC236}">
                <a16:creationId xmlns:a16="http://schemas.microsoft.com/office/drawing/2014/main" id="{A2362A89-AC10-439B-88A4-BC72DC414383}"/>
              </a:ext>
            </a:extLst>
          </p:cNvPr>
          <p:cNvPicPr>
            <a:picLocks noChangeAspect="1"/>
          </p:cNvPicPr>
          <p:nvPr/>
        </p:nvPicPr>
        <p:blipFill>
          <a:blip r:embed="rId18"/>
          <a:stretch>
            <a:fillRect/>
          </a:stretch>
        </p:blipFill>
        <p:spPr>
          <a:xfrm>
            <a:off x="5087847" y="1281384"/>
            <a:ext cx="1476375" cy="428625"/>
          </a:xfrm>
          <a:prstGeom prst="rect">
            <a:avLst/>
          </a:prstGeom>
        </p:spPr>
      </p:pic>
      <p:pic>
        <p:nvPicPr>
          <p:cNvPr id="45" name="Picture 45">
            <a:extLst>
              <a:ext uri="{FF2B5EF4-FFF2-40B4-BE49-F238E27FC236}">
                <a16:creationId xmlns:a16="http://schemas.microsoft.com/office/drawing/2014/main" id="{EB2FDECE-4284-4718-9453-B2187A5DE1D0}"/>
              </a:ext>
            </a:extLst>
          </p:cNvPr>
          <p:cNvPicPr>
            <a:picLocks noChangeAspect="1"/>
          </p:cNvPicPr>
          <p:nvPr/>
        </p:nvPicPr>
        <p:blipFill>
          <a:blip r:embed="rId19"/>
          <a:stretch>
            <a:fillRect/>
          </a:stretch>
        </p:blipFill>
        <p:spPr>
          <a:xfrm>
            <a:off x="5166224" y="1712458"/>
            <a:ext cx="1476375" cy="428625"/>
          </a:xfrm>
          <a:prstGeom prst="rect">
            <a:avLst/>
          </a:prstGeom>
        </p:spPr>
      </p:pic>
      <p:pic>
        <p:nvPicPr>
          <p:cNvPr id="47" name="Picture 47">
            <a:extLst>
              <a:ext uri="{FF2B5EF4-FFF2-40B4-BE49-F238E27FC236}">
                <a16:creationId xmlns:a16="http://schemas.microsoft.com/office/drawing/2014/main" id="{E3B3E778-684B-4888-AE10-5049C71B7440}"/>
              </a:ext>
            </a:extLst>
          </p:cNvPr>
          <p:cNvPicPr>
            <a:picLocks noChangeAspect="1"/>
          </p:cNvPicPr>
          <p:nvPr/>
        </p:nvPicPr>
        <p:blipFill>
          <a:blip r:embed="rId20"/>
          <a:stretch>
            <a:fillRect/>
          </a:stretch>
        </p:blipFill>
        <p:spPr>
          <a:xfrm>
            <a:off x="5225143" y="2078218"/>
            <a:ext cx="1828800" cy="428625"/>
          </a:xfrm>
          <a:prstGeom prst="rect">
            <a:avLst/>
          </a:prstGeom>
        </p:spPr>
      </p:pic>
      <p:pic>
        <p:nvPicPr>
          <p:cNvPr id="49" name="Picture 49">
            <a:extLst>
              <a:ext uri="{FF2B5EF4-FFF2-40B4-BE49-F238E27FC236}">
                <a16:creationId xmlns:a16="http://schemas.microsoft.com/office/drawing/2014/main" id="{00D06ED8-1AA8-4C32-94AA-8127BC823702}"/>
              </a:ext>
            </a:extLst>
          </p:cNvPr>
          <p:cNvPicPr>
            <a:picLocks noChangeAspect="1"/>
          </p:cNvPicPr>
          <p:nvPr/>
        </p:nvPicPr>
        <p:blipFill>
          <a:blip r:embed="rId21"/>
          <a:stretch>
            <a:fillRect/>
          </a:stretch>
        </p:blipFill>
        <p:spPr>
          <a:xfrm>
            <a:off x="5322979" y="2509293"/>
            <a:ext cx="1476375" cy="428625"/>
          </a:xfrm>
          <a:prstGeom prst="rect">
            <a:avLst/>
          </a:prstGeom>
        </p:spPr>
      </p:pic>
      <p:pic>
        <p:nvPicPr>
          <p:cNvPr id="51" name="Picture 51">
            <a:extLst>
              <a:ext uri="{FF2B5EF4-FFF2-40B4-BE49-F238E27FC236}">
                <a16:creationId xmlns:a16="http://schemas.microsoft.com/office/drawing/2014/main" id="{873C65C2-DEB4-4531-A7E1-C0F01A8F3A6B}"/>
              </a:ext>
            </a:extLst>
          </p:cNvPr>
          <p:cNvPicPr>
            <a:picLocks noChangeAspect="1"/>
          </p:cNvPicPr>
          <p:nvPr/>
        </p:nvPicPr>
        <p:blipFill>
          <a:blip r:embed="rId22"/>
          <a:stretch>
            <a:fillRect/>
          </a:stretch>
        </p:blipFill>
        <p:spPr>
          <a:xfrm>
            <a:off x="5401356" y="2992618"/>
            <a:ext cx="1476375" cy="428625"/>
          </a:xfrm>
          <a:prstGeom prst="rect">
            <a:avLst/>
          </a:prstGeom>
        </p:spPr>
      </p:pic>
      <p:pic>
        <p:nvPicPr>
          <p:cNvPr id="53" name="Picture 53">
            <a:extLst>
              <a:ext uri="{FF2B5EF4-FFF2-40B4-BE49-F238E27FC236}">
                <a16:creationId xmlns:a16="http://schemas.microsoft.com/office/drawing/2014/main" id="{B0D94995-BA9C-4977-9A32-0C7AB74BE5DE}"/>
              </a:ext>
            </a:extLst>
          </p:cNvPr>
          <p:cNvPicPr>
            <a:picLocks noChangeAspect="1"/>
          </p:cNvPicPr>
          <p:nvPr/>
        </p:nvPicPr>
        <p:blipFill>
          <a:blip r:embed="rId23"/>
          <a:stretch>
            <a:fillRect/>
          </a:stretch>
        </p:blipFill>
        <p:spPr>
          <a:xfrm>
            <a:off x="4865779" y="3580447"/>
            <a:ext cx="1476375" cy="428625"/>
          </a:xfrm>
          <a:prstGeom prst="rect">
            <a:avLst/>
          </a:prstGeom>
        </p:spPr>
      </p:pic>
      <p:pic>
        <p:nvPicPr>
          <p:cNvPr id="55" name="Picture 55">
            <a:extLst>
              <a:ext uri="{FF2B5EF4-FFF2-40B4-BE49-F238E27FC236}">
                <a16:creationId xmlns:a16="http://schemas.microsoft.com/office/drawing/2014/main" id="{0409AC37-DEFB-484D-8032-5F600479A3F8}"/>
              </a:ext>
            </a:extLst>
          </p:cNvPr>
          <p:cNvPicPr>
            <a:picLocks noChangeAspect="1"/>
          </p:cNvPicPr>
          <p:nvPr/>
        </p:nvPicPr>
        <p:blipFill>
          <a:blip r:embed="rId24"/>
          <a:stretch>
            <a:fillRect/>
          </a:stretch>
        </p:blipFill>
        <p:spPr>
          <a:xfrm>
            <a:off x="4865779" y="4272778"/>
            <a:ext cx="1476375" cy="428625"/>
          </a:xfrm>
          <a:prstGeom prst="rect">
            <a:avLst/>
          </a:prstGeom>
        </p:spPr>
      </p:pic>
    </p:spTree>
    <p:extLst>
      <p:ext uri="{BB962C8B-B14F-4D97-AF65-F5344CB8AC3E}">
        <p14:creationId xmlns:p14="http://schemas.microsoft.com/office/powerpoint/2010/main" val="1099040903"/>
      </p:ext>
    </p:extLst>
  </p:cSld>
  <p:clrMapOvr>
    <a:masterClrMapping/>
  </p:clrMapOvr>
  <p:transition/>
</p:sld>
</file>

<file path=ppt/theme/theme1.xml><?xml version="1.0" encoding="utf-8"?>
<a:theme xmlns:a="http://schemas.openxmlformats.org/drawingml/2006/main" name="Skull">
  <a:themeElements>
    <a:clrScheme name="Sku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k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u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kul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kul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kul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kul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kul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kul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kul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kul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kul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kul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kul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Skull</Template>
  <TotalTime>6124</TotalTime>
  <Words>1649</Words>
  <Application>Microsoft Office PowerPoint</Application>
  <PresentationFormat>On-screen Show (4:3)</PresentationFormat>
  <Paragraphs>276</Paragraphs>
  <Slides>39</Slides>
  <Notes>32</Notes>
  <HiddenSlides>4</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Bones</vt:lpstr>
      <vt:lpstr>Calibri</vt:lpstr>
      <vt:lpstr>Times New Roman</vt:lpstr>
      <vt:lpstr>Skull</vt:lpstr>
      <vt:lpstr>Forensic Anthropology: Studying Bones What types of information can we gather from studying bones as evidence?</vt:lpstr>
      <vt:lpstr>Forensic Anthropology</vt:lpstr>
      <vt:lpstr>What role do anthropologists play in solving crimes?Watch the video and then answer the questions. </vt:lpstr>
      <vt:lpstr>Is it human or animal?</vt:lpstr>
      <vt:lpstr>The Skeleton</vt:lpstr>
      <vt:lpstr>A Caveat</vt:lpstr>
      <vt:lpstr>What Can We Learn?</vt:lpstr>
      <vt:lpstr>The bones we’re interested in</vt:lpstr>
      <vt:lpstr>PowerPoint Presentation</vt:lpstr>
      <vt:lpstr>Directional Vocabulary</vt:lpstr>
      <vt:lpstr>PowerPoint Presentation</vt:lpstr>
      <vt:lpstr>PowerPoint Presentation</vt:lpstr>
      <vt:lpstr>Determination of Sex: Pelvis</vt:lpstr>
      <vt:lpstr>Determination of Sex </vt:lpstr>
      <vt:lpstr>Sex Determination - Pelvis</vt:lpstr>
      <vt:lpstr>PowerPoint Presentation</vt:lpstr>
      <vt:lpstr>Determination of Sex: Cranium</vt:lpstr>
      <vt:lpstr>Sex Determination - Skull</vt:lpstr>
      <vt:lpstr>PowerPoint Presentation</vt:lpstr>
      <vt:lpstr>PowerPoint Presentation</vt:lpstr>
      <vt:lpstr>PowerPoint Presentation</vt:lpstr>
      <vt:lpstr>Determination of Sex: Long Bones</vt:lpstr>
      <vt:lpstr>Determination of Race</vt:lpstr>
      <vt:lpstr>Caucasian, Mongoloid, African</vt:lpstr>
      <vt:lpstr>Features of the Skull Used in Race Determination</vt:lpstr>
      <vt:lpstr>Nasal Silling and Guttering</vt:lpstr>
      <vt:lpstr>General Shapes of the Eye Orbits</vt:lpstr>
      <vt:lpstr>Determination of Race: Caucasian</vt:lpstr>
      <vt:lpstr>Determination of Race: Mongoloid (Asian decent and Native American decent)</vt:lpstr>
      <vt:lpstr>Determination of Race: African: (everyone of African decent and West Indian decent)</vt:lpstr>
      <vt:lpstr>Determination of Age</vt:lpstr>
      <vt:lpstr>Determination of Age from Bones</vt:lpstr>
      <vt:lpstr>Epiphyseal Fusion:  A General Guide</vt:lpstr>
      <vt:lpstr>Epiphyseal Fusion </vt:lpstr>
      <vt:lpstr>PowerPoint Presentation</vt:lpstr>
      <vt:lpstr>2. Age Determination: Use of Teeth</vt:lpstr>
      <vt:lpstr>Determination of Stature</vt:lpstr>
      <vt:lpstr>Other Information We Can Get From Bones: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Anthropology</dc:title>
  <dc:creator>Vannoy, Tricia    IHS-Staff</dc:creator>
  <cp:lastModifiedBy>von Trapp, Curtis</cp:lastModifiedBy>
  <cp:revision>265</cp:revision>
  <dcterms:created xsi:type="dcterms:W3CDTF">2005-05-30T18:29:39Z</dcterms:created>
  <dcterms:modified xsi:type="dcterms:W3CDTF">2020-02-28T22:46:56Z</dcterms:modified>
</cp:coreProperties>
</file>