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6" r:id="rId7"/>
    <p:sldId id="262" r:id="rId8"/>
    <p:sldId id="263" r:id="rId9"/>
    <p:sldId id="264" r:id="rId10"/>
    <p:sldId id="268" r:id="rId11"/>
    <p:sldId id="269" r:id="rId12"/>
    <p:sldId id="270" r:id="rId13"/>
    <p:sldId id="271" r:id="rId14"/>
    <p:sldId id="272" r:id="rId15"/>
    <p:sldId id="267" r:id="rId16"/>
    <p:sldId id="265" r:id="rId17"/>
  </p:sldIdLst>
  <p:sldSz cx="9144000" cy="6858000" type="overhead"/>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1" autoAdjust="0"/>
    <p:restoredTop sz="78143" autoAdjust="0"/>
  </p:normalViewPr>
  <p:slideViewPr>
    <p:cSldViewPr>
      <p:cViewPr>
        <p:scale>
          <a:sx n="50" d="100"/>
          <a:sy n="50" d="100"/>
        </p:scale>
        <p:origin x="1612" y="11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22C9ADE-C27C-4A5E-A7A6-61BBAF9292D2}"/>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22531" name="Rectangle 3">
            <a:extLst>
              <a:ext uri="{FF2B5EF4-FFF2-40B4-BE49-F238E27FC236}">
                <a16:creationId xmlns:a16="http://schemas.microsoft.com/office/drawing/2014/main" id="{F767731A-3524-4C5D-8AA7-4D038468D165}"/>
              </a:ext>
            </a:extLst>
          </p:cNvPr>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22532" name="Rectangle 4">
            <a:extLst>
              <a:ext uri="{FF2B5EF4-FFF2-40B4-BE49-F238E27FC236}">
                <a16:creationId xmlns:a16="http://schemas.microsoft.com/office/drawing/2014/main" id="{7372D15B-BEDA-43D1-A2CD-DF9A7C7F5AFE}"/>
              </a:ext>
            </a:extLst>
          </p:cNvPr>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22533" name="Rectangle 5">
            <a:extLst>
              <a:ext uri="{FF2B5EF4-FFF2-40B4-BE49-F238E27FC236}">
                <a16:creationId xmlns:a16="http://schemas.microsoft.com/office/drawing/2014/main" id="{5E18CD96-DDDE-446D-BB27-68A24475B59E}"/>
              </a:ext>
            </a:extLst>
          </p:cNvPr>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D7770FE7-817B-45E2-87EE-0D801D59102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A01549C-B6BF-4C4C-8067-498702E460F0}"/>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1267" name="Rectangle 3">
            <a:extLst>
              <a:ext uri="{FF2B5EF4-FFF2-40B4-BE49-F238E27FC236}">
                <a16:creationId xmlns:a16="http://schemas.microsoft.com/office/drawing/2014/main" id="{9B1A3F14-8751-4001-B3B4-15658AED8802}"/>
              </a:ext>
            </a:extLst>
          </p:cNvPr>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18436" name="Rectangle 4">
            <a:extLst>
              <a:ext uri="{FF2B5EF4-FFF2-40B4-BE49-F238E27FC236}">
                <a16:creationId xmlns:a16="http://schemas.microsoft.com/office/drawing/2014/main" id="{10938910-73C4-45F7-8CFD-DDA3E3F02151}"/>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1A273264-F8BF-4E42-A79D-8DDEC2AA2930}"/>
              </a:ext>
            </a:extLst>
          </p:cNvPr>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a:extLst>
              <a:ext uri="{FF2B5EF4-FFF2-40B4-BE49-F238E27FC236}">
                <a16:creationId xmlns:a16="http://schemas.microsoft.com/office/drawing/2014/main" id="{FFEC4D95-736C-491D-A850-8671F5A8A853}"/>
              </a:ext>
            </a:extLst>
          </p:cNvPr>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1271" name="Rectangle 7">
            <a:extLst>
              <a:ext uri="{FF2B5EF4-FFF2-40B4-BE49-F238E27FC236}">
                <a16:creationId xmlns:a16="http://schemas.microsoft.com/office/drawing/2014/main" id="{6F637007-C4B5-4FA1-8AF3-4C1C9F4DB7DB}"/>
              </a:ext>
            </a:extLst>
          </p:cNvPr>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DB565D10-5C2B-4217-B3FC-55C4D9AA29D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D9DB45F-501E-4FAF-B60D-21B6559E5F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3B8203-2D96-4E44-B0EA-1430BE59A182}" type="slidenum">
              <a:rPr lang="en-US" altLang="en-US"/>
              <a:pPr>
                <a:spcBef>
                  <a:spcPct val="0"/>
                </a:spcBef>
              </a:pPr>
              <a:t>1</a:t>
            </a:fld>
            <a:endParaRPr lang="en-US" altLang="en-US"/>
          </a:p>
        </p:txBody>
      </p:sp>
      <p:sp>
        <p:nvSpPr>
          <p:cNvPr id="19459" name="Rectangle 2">
            <a:extLst>
              <a:ext uri="{FF2B5EF4-FFF2-40B4-BE49-F238E27FC236}">
                <a16:creationId xmlns:a16="http://schemas.microsoft.com/office/drawing/2014/main" id="{F8764ED7-C31A-47A5-A7E2-CDAB163E0FD8}"/>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04093292-3F76-418F-ABC5-818B4E8DA6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BD6568B-9D1F-45DD-AC46-3634E44719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530AF7-B0B2-464E-B861-AC69124661C6}" type="slidenum">
              <a:rPr lang="en-US" altLang="en-US"/>
              <a:pPr>
                <a:spcBef>
                  <a:spcPct val="0"/>
                </a:spcBef>
              </a:pPr>
              <a:t>15</a:t>
            </a:fld>
            <a:endParaRPr lang="en-US" altLang="en-US"/>
          </a:p>
        </p:txBody>
      </p:sp>
      <p:sp>
        <p:nvSpPr>
          <p:cNvPr id="28675" name="Rectangle 2">
            <a:extLst>
              <a:ext uri="{FF2B5EF4-FFF2-40B4-BE49-F238E27FC236}">
                <a16:creationId xmlns:a16="http://schemas.microsoft.com/office/drawing/2014/main" id="{6DCB4EA4-5545-4C32-9D98-ADD987B373A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3CE854D9-640F-4376-BC7D-2C1F86EF75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92D8C55-BC85-45DF-A427-185D31E9D5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C91404-314F-4709-8892-91D090CD144B}" type="slidenum">
              <a:rPr lang="en-US" altLang="en-US"/>
              <a:pPr>
                <a:spcBef>
                  <a:spcPct val="0"/>
                </a:spcBef>
              </a:pPr>
              <a:t>2</a:t>
            </a:fld>
            <a:endParaRPr lang="en-US" altLang="en-US"/>
          </a:p>
        </p:txBody>
      </p:sp>
      <p:sp>
        <p:nvSpPr>
          <p:cNvPr id="20483" name="Rectangle 2">
            <a:extLst>
              <a:ext uri="{FF2B5EF4-FFF2-40B4-BE49-F238E27FC236}">
                <a16:creationId xmlns:a16="http://schemas.microsoft.com/office/drawing/2014/main" id="{A9F4652D-78D2-4CCF-BB80-905204209F33}"/>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608CD6D8-B830-4CDC-A4AD-28B0642D41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E9EEBD1-F9A6-43DA-81AF-7A73E2D18F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35F992-5789-4465-9DBD-FF2B6DFD1F16}" type="slidenum">
              <a:rPr lang="en-US" altLang="en-US"/>
              <a:pPr>
                <a:spcBef>
                  <a:spcPct val="0"/>
                </a:spcBef>
              </a:pPr>
              <a:t>3</a:t>
            </a:fld>
            <a:endParaRPr lang="en-US" altLang="en-US"/>
          </a:p>
        </p:txBody>
      </p:sp>
      <p:sp>
        <p:nvSpPr>
          <p:cNvPr id="21507" name="Rectangle 2">
            <a:extLst>
              <a:ext uri="{FF2B5EF4-FFF2-40B4-BE49-F238E27FC236}">
                <a16:creationId xmlns:a16="http://schemas.microsoft.com/office/drawing/2014/main" id="{65AEB9D1-4BFA-441B-8034-192459E40BD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15DB7AD1-3CCE-438D-90D9-3FAF5C6888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64DAEA2-F1B3-447A-B9B7-70D5DE3C9E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714563-0A97-4219-A78F-125710406FEF}" type="slidenum">
              <a:rPr lang="en-US" altLang="en-US"/>
              <a:pPr>
                <a:spcBef>
                  <a:spcPct val="0"/>
                </a:spcBef>
              </a:pPr>
              <a:t>4</a:t>
            </a:fld>
            <a:endParaRPr lang="en-US" altLang="en-US"/>
          </a:p>
        </p:txBody>
      </p:sp>
      <p:sp>
        <p:nvSpPr>
          <p:cNvPr id="22531" name="Rectangle 2">
            <a:extLst>
              <a:ext uri="{FF2B5EF4-FFF2-40B4-BE49-F238E27FC236}">
                <a16:creationId xmlns:a16="http://schemas.microsoft.com/office/drawing/2014/main" id="{468EC468-C065-45B6-9197-DBDAC3C01931}"/>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4B46F270-05A1-4558-B4CD-2194352D7D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79558A5-F77F-4020-8532-292688A7E7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6BD026-A254-4142-ADF4-6775E56C0AD2}" type="slidenum">
              <a:rPr lang="en-US" altLang="en-US"/>
              <a:pPr>
                <a:spcBef>
                  <a:spcPct val="0"/>
                </a:spcBef>
              </a:pPr>
              <a:t>5</a:t>
            </a:fld>
            <a:endParaRPr lang="en-US" altLang="en-US"/>
          </a:p>
        </p:txBody>
      </p:sp>
      <p:sp>
        <p:nvSpPr>
          <p:cNvPr id="23555" name="Rectangle 2">
            <a:extLst>
              <a:ext uri="{FF2B5EF4-FFF2-40B4-BE49-F238E27FC236}">
                <a16:creationId xmlns:a16="http://schemas.microsoft.com/office/drawing/2014/main" id="{A537A397-D902-44F8-981B-7F8405C8883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2928AB9C-87CF-4834-B151-CCFD7ACECF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AD423DA-2508-441F-8521-5969CCDB3F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0BECBE-AFA3-49D2-990A-CDE6F971CE6D}" type="slidenum">
              <a:rPr lang="en-US" altLang="en-US"/>
              <a:pPr>
                <a:spcBef>
                  <a:spcPct val="0"/>
                </a:spcBef>
              </a:pPr>
              <a:t>6</a:t>
            </a:fld>
            <a:endParaRPr lang="en-US" altLang="en-US"/>
          </a:p>
        </p:txBody>
      </p:sp>
      <p:sp>
        <p:nvSpPr>
          <p:cNvPr id="24579" name="Rectangle 2">
            <a:extLst>
              <a:ext uri="{FF2B5EF4-FFF2-40B4-BE49-F238E27FC236}">
                <a16:creationId xmlns:a16="http://schemas.microsoft.com/office/drawing/2014/main" id="{4638CD4A-B257-4D0B-B15F-C8B9B27917E6}"/>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1077A84-71D0-4ACA-9449-95F22FD1A0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8827909-D729-40C9-A460-FD02F3BD46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444E2C-2A39-4021-8FF1-541E1EC7D496}" type="slidenum">
              <a:rPr lang="en-US" altLang="en-US"/>
              <a:pPr>
                <a:spcBef>
                  <a:spcPct val="0"/>
                </a:spcBef>
              </a:pPr>
              <a:t>7</a:t>
            </a:fld>
            <a:endParaRPr lang="en-US" altLang="en-US"/>
          </a:p>
        </p:txBody>
      </p:sp>
      <p:sp>
        <p:nvSpPr>
          <p:cNvPr id="25603" name="Rectangle 2">
            <a:extLst>
              <a:ext uri="{FF2B5EF4-FFF2-40B4-BE49-F238E27FC236}">
                <a16:creationId xmlns:a16="http://schemas.microsoft.com/office/drawing/2014/main" id="{9E81CB76-03F1-4A68-A9BE-6F8EE616CE3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4F4DC5E2-CB5A-4539-A499-D13FBDBF3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ED4184E-9C25-472A-925A-FB9BD29929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D5A088-CF1B-4F43-B593-B95CBFF1A558}" type="slidenum">
              <a:rPr lang="en-US" altLang="en-US"/>
              <a:pPr>
                <a:spcBef>
                  <a:spcPct val="0"/>
                </a:spcBef>
              </a:pPr>
              <a:t>8</a:t>
            </a:fld>
            <a:endParaRPr lang="en-US" altLang="en-US"/>
          </a:p>
        </p:txBody>
      </p:sp>
      <p:sp>
        <p:nvSpPr>
          <p:cNvPr id="26627" name="Rectangle 2">
            <a:extLst>
              <a:ext uri="{FF2B5EF4-FFF2-40B4-BE49-F238E27FC236}">
                <a16:creationId xmlns:a16="http://schemas.microsoft.com/office/drawing/2014/main" id="{A12C3513-C6CF-43F9-93A3-67B539219FE2}"/>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0D70513-9FFC-48AF-9A6C-B79C4B8B34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07B1C298-B356-4D93-8D9F-F47DD9980C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D6B10C-D668-459B-BED4-6C6AECFD1957}" type="slidenum">
              <a:rPr lang="en-US" altLang="en-US"/>
              <a:pPr>
                <a:spcBef>
                  <a:spcPct val="0"/>
                </a:spcBef>
              </a:pPr>
              <a:t>9</a:t>
            </a:fld>
            <a:endParaRPr lang="en-US" altLang="en-US"/>
          </a:p>
        </p:txBody>
      </p:sp>
      <p:sp>
        <p:nvSpPr>
          <p:cNvPr id="27651" name="Rectangle 2">
            <a:extLst>
              <a:ext uri="{FF2B5EF4-FFF2-40B4-BE49-F238E27FC236}">
                <a16:creationId xmlns:a16="http://schemas.microsoft.com/office/drawing/2014/main" id="{BC3F0C61-B68F-46A6-881D-7E69DFA7F23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15862B9F-120D-46BE-A2CD-B8161CAA44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Answer Key:  A - Plain Whorl, B – Double Loop Whorl, C – Radial Loop, D – Tented Arch, E – Plain Arch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271" y="2130426"/>
            <a:ext cx="7773458" cy="1470025"/>
          </a:xfrm>
        </p:spPr>
        <p:txBody>
          <a:bodyPr/>
          <a:lstStyle/>
          <a:p>
            <a:r>
              <a:rPr lang="en-US"/>
              <a:t>Click to edit Master title style</a:t>
            </a:r>
          </a:p>
        </p:txBody>
      </p:sp>
      <p:sp>
        <p:nvSpPr>
          <p:cNvPr id="3" name="Subtitle 2"/>
          <p:cNvSpPr>
            <a:spLocks noGrp="1"/>
          </p:cNvSpPr>
          <p:nvPr>
            <p:ph type="subTitle" idx="1"/>
          </p:nvPr>
        </p:nvSpPr>
        <p:spPr>
          <a:xfrm>
            <a:off x="1371865" y="3886200"/>
            <a:ext cx="640027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0BBAE88-34EC-4CA8-B8EB-501094D8B8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2F83FE-60ED-4D09-8CF2-9539F338F4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DBF7A4E-E876-4104-BC1B-1044D94AE973}"/>
              </a:ext>
            </a:extLst>
          </p:cNvPr>
          <p:cNvSpPr>
            <a:spLocks noGrp="1" noChangeArrowheads="1"/>
          </p:cNvSpPr>
          <p:nvPr>
            <p:ph type="sldNum" sz="quarter" idx="12"/>
          </p:nvPr>
        </p:nvSpPr>
        <p:spPr>
          <a:ln/>
        </p:spPr>
        <p:txBody>
          <a:bodyPr/>
          <a:lstStyle>
            <a:lvl1pPr>
              <a:defRPr/>
            </a:lvl1pPr>
          </a:lstStyle>
          <a:p>
            <a:fld id="{0664D661-B90D-4ED2-B826-7CE1EF3AE221}" type="slidenum">
              <a:rPr lang="en-US" altLang="en-US"/>
              <a:pPr/>
              <a:t>‹#›</a:t>
            </a:fld>
            <a:endParaRPr lang="en-US" altLang="en-US"/>
          </a:p>
        </p:txBody>
      </p:sp>
    </p:spTree>
    <p:extLst>
      <p:ext uri="{BB962C8B-B14F-4D97-AF65-F5344CB8AC3E}">
        <p14:creationId xmlns:p14="http://schemas.microsoft.com/office/powerpoint/2010/main" val="337552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0CB9FF-519E-48BE-9029-7F4BF12FD1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4D05CE-EDE5-4E9D-A814-F6A51EAF16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12272A-BFFB-4044-933B-D1A7714F7CA0}"/>
              </a:ext>
            </a:extLst>
          </p:cNvPr>
          <p:cNvSpPr>
            <a:spLocks noGrp="1" noChangeArrowheads="1"/>
          </p:cNvSpPr>
          <p:nvPr>
            <p:ph type="sldNum" sz="quarter" idx="12"/>
          </p:nvPr>
        </p:nvSpPr>
        <p:spPr>
          <a:ln/>
        </p:spPr>
        <p:txBody>
          <a:bodyPr/>
          <a:lstStyle>
            <a:lvl1pPr>
              <a:defRPr/>
            </a:lvl1pPr>
          </a:lstStyle>
          <a:p>
            <a:fld id="{EB50C087-DA0F-4830-A5CF-BD83ACE44977}" type="slidenum">
              <a:rPr lang="en-US" altLang="en-US"/>
              <a:pPr/>
              <a:t>‹#›</a:t>
            </a:fld>
            <a:endParaRPr lang="en-US" altLang="en-US"/>
          </a:p>
        </p:txBody>
      </p:sp>
    </p:spTree>
    <p:extLst>
      <p:ext uri="{BB962C8B-B14F-4D97-AF65-F5344CB8AC3E}">
        <p14:creationId xmlns:p14="http://schemas.microsoft.com/office/powerpoint/2010/main" val="156544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36" y="274639"/>
            <a:ext cx="205713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729" y="274639"/>
            <a:ext cx="604440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2C9CBD-E8CB-4677-8909-653329BC18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AD2136D-6EB3-470A-B627-246C8000FC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82F7A2-9310-41FF-9D9F-2093F77BFDBC}"/>
              </a:ext>
            </a:extLst>
          </p:cNvPr>
          <p:cNvSpPr>
            <a:spLocks noGrp="1" noChangeArrowheads="1"/>
          </p:cNvSpPr>
          <p:nvPr>
            <p:ph type="sldNum" sz="quarter" idx="12"/>
          </p:nvPr>
        </p:nvSpPr>
        <p:spPr>
          <a:ln/>
        </p:spPr>
        <p:txBody>
          <a:bodyPr/>
          <a:lstStyle>
            <a:lvl1pPr>
              <a:defRPr/>
            </a:lvl1pPr>
          </a:lstStyle>
          <a:p>
            <a:fld id="{3E12C3A2-E3D6-4C12-8071-E8B0075A1FAD}" type="slidenum">
              <a:rPr lang="en-US" altLang="en-US"/>
              <a:pPr/>
              <a:t>‹#›</a:t>
            </a:fld>
            <a:endParaRPr lang="en-US" altLang="en-US"/>
          </a:p>
        </p:txBody>
      </p:sp>
    </p:spTree>
    <p:extLst>
      <p:ext uri="{BB962C8B-B14F-4D97-AF65-F5344CB8AC3E}">
        <p14:creationId xmlns:p14="http://schemas.microsoft.com/office/powerpoint/2010/main" val="280982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92304A-4B5E-4F20-9E8F-781978AD5B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826C2E-A9A9-4565-A65C-3FB30F6CC7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EA0AFA-B83B-475F-85ED-9DA418A9741C}"/>
              </a:ext>
            </a:extLst>
          </p:cNvPr>
          <p:cNvSpPr>
            <a:spLocks noGrp="1" noChangeArrowheads="1"/>
          </p:cNvSpPr>
          <p:nvPr>
            <p:ph type="sldNum" sz="quarter" idx="12"/>
          </p:nvPr>
        </p:nvSpPr>
        <p:spPr>
          <a:ln/>
        </p:spPr>
        <p:txBody>
          <a:bodyPr/>
          <a:lstStyle>
            <a:lvl1pPr>
              <a:defRPr/>
            </a:lvl1pPr>
          </a:lstStyle>
          <a:p>
            <a:fld id="{C225BAF2-CB31-4CE7-967B-0E9A35B486A1}" type="slidenum">
              <a:rPr lang="en-US" altLang="en-US"/>
              <a:pPr/>
              <a:t>‹#›</a:t>
            </a:fld>
            <a:endParaRPr lang="en-US" altLang="en-US"/>
          </a:p>
        </p:txBody>
      </p:sp>
    </p:spTree>
    <p:extLst>
      <p:ext uri="{BB962C8B-B14F-4D97-AF65-F5344CB8AC3E}">
        <p14:creationId xmlns:p14="http://schemas.microsoft.com/office/powerpoint/2010/main" val="330697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13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1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634799A-BD49-412F-AB2A-EFD83792CD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64F9DB-E7A3-4CAC-AABB-0851F5FE5E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428C1C-2DD8-452C-BB21-D5E5718E023B}"/>
              </a:ext>
            </a:extLst>
          </p:cNvPr>
          <p:cNvSpPr>
            <a:spLocks noGrp="1" noChangeArrowheads="1"/>
          </p:cNvSpPr>
          <p:nvPr>
            <p:ph type="sldNum" sz="quarter" idx="12"/>
          </p:nvPr>
        </p:nvSpPr>
        <p:spPr>
          <a:ln/>
        </p:spPr>
        <p:txBody>
          <a:bodyPr/>
          <a:lstStyle>
            <a:lvl1pPr>
              <a:defRPr/>
            </a:lvl1pPr>
          </a:lstStyle>
          <a:p>
            <a:fld id="{0A19F832-1786-4A2E-B0E8-2CEF08271668}" type="slidenum">
              <a:rPr lang="en-US" altLang="en-US"/>
              <a:pPr/>
              <a:t>‹#›</a:t>
            </a:fld>
            <a:endParaRPr lang="en-US" altLang="en-US"/>
          </a:p>
        </p:txBody>
      </p:sp>
    </p:spTree>
    <p:extLst>
      <p:ext uri="{BB962C8B-B14F-4D97-AF65-F5344CB8AC3E}">
        <p14:creationId xmlns:p14="http://schemas.microsoft.com/office/powerpoint/2010/main" val="130577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730" y="1600201"/>
            <a:ext cx="405077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5500" y="1600201"/>
            <a:ext cx="405077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1A41B34-DF65-4EC0-9B47-A79B9D9E974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DD1DAC-C899-4E06-ADAB-B0D111CD81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CD8C35A-49C4-480A-8354-1C7B5294777D}"/>
              </a:ext>
            </a:extLst>
          </p:cNvPr>
          <p:cNvSpPr>
            <a:spLocks noGrp="1" noChangeArrowheads="1"/>
          </p:cNvSpPr>
          <p:nvPr>
            <p:ph type="sldNum" sz="quarter" idx="12"/>
          </p:nvPr>
        </p:nvSpPr>
        <p:spPr>
          <a:ln/>
        </p:spPr>
        <p:txBody>
          <a:bodyPr/>
          <a:lstStyle>
            <a:lvl1pPr>
              <a:defRPr/>
            </a:lvl1pPr>
          </a:lstStyle>
          <a:p>
            <a:fld id="{BF6E8BC6-D00C-413E-80FE-A10B506F3057}" type="slidenum">
              <a:rPr lang="en-US" altLang="en-US"/>
              <a:pPr/>
              <a:t>‹#›</a:t>
            </a:fld>
            <a:endParaRPr lang="en-US" altLang="en-US"/>
          </a:p>
        </p:txBody>
      </p:sp>
    </p:spTree>
    <p:extLst>
      <p:ext uri="{BB962C8B-B14F-4D97-AF65-F5344CB8AC3E}">
        <p14:creationId xmlns:p14="http://schemas.microsoft.com/office/powerpoint/2010/main" val="353398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29"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729"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761" y="1535113"/>
            <a:ext cx="404151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761" y="2174875"/>
            <a:ext cx="404151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5A83C2C-C2A7-474B-9B56-F1E2D30FE06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DCAE606-4EC2-47BC-B439-05F92C80D3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B75BD40-F465-4BBB-8EFD-139719AE055E}"/>
              </a:ext>
            </a:extLst>
          </p:cNvPr>
          <p:cNvSpPr>
            <a:spLocks noGrp="1" noChangeArrowheads="1"/>
          </p:cNvSpPr>
          <p:nvPr>
            <p:ph type="sldNum" sz="quarter" idx="12"/>
          </p:nvPr>
        </p:nvSpPr>
        <p:spPr>
          <a:ln/>
        </p:spPr>
        <p:txBody>
          <a:bodyPr/>
          <a:lstStyle>
            <a:lvl1pPr>
              <a:defRPr/>
            </a:lvl1pPr>
          </a:lstStyle>
          <a:p>
            <a:fld id="{BC33836B-5884-4545-BA57-6B92700CC0FE}" type="slidenum">
              <a:rPr lang="en-US" altLang="en-US"/>
              <a:pPr/>
              <a:t>‹#›</a:t>
            </a:fld>
            <a:endParaRPr lang="en-US" altLang="en-US"/>
          </a:p>
        </p:txBody>
      </p:sp>
    </p:spTree>
    <p:extLst>
      <p:ext uri="{BB962C8B-B14F-4D97-AF65-F5344CB8AC3E}">
        <p14:creationId xmlns:p14="http://schemas.microsoft.com/office/powerpoint/2010/main" val="299338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C1AA170-8618-4C5F-921E-0EB7EF6C213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C3A8BBA-0072-4F09-86A2-142DE07B7E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F291097-0949-4967-BB7A-0945915DBE39}"/>
              </a:ext>
            </a:extLst>
          </p:cNvPr>
          <p:cNvSpPr>
            <a:spLocks noGrp="1" noChangeArrowheads="1"/>
          </p:cNvSpPr>
          <p:nvPr>
            <p:ph type="sldNum" sz="quarter" idx="12"/>
          </p:nvPr>
        </p:nvSpPr>
        <p:spPr>
          <a:ln/>
        </p:spPr>
        <p:txBody>
          <a:bodyPr/>
          <a:lstStyle>
            <a:lvl1pPr>
              <a:defRPr/>
            </a:lvl1pPr>
          </a:lstStyle>
          <a:p>
            <a:fld id="{1AEDD7D9-803E-4DE0-A361-A33173C06B69}" type="slidenum">
              <a:rPr lang="en-US" altLang="en-US"/>
              <a:pPr/>
              <a:t>‹#›</a:t>
            </a:fld>
            <a:endParaRPr lang="en-US" altLang="en-US"/>
          </a:p>
        </p:txBody>
      </p:sp>
    </p:spTree>
    <p:extLst>
      <p:ext uri="{BB962C8B-B14F-4D97-AF65-F5344CB8AC3E}">
        <p14:creationId xmlns:p14="http://schemas.microsoft.com/office/powerpoint/2010/main" val="2219638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97F3AE1-47CB-4E7B-889C-46CD16ED71C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59F42D4-F7FC-4938-B8D4-992B4B252B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6A11494-FF3B-4C44-A438-C784CF93FBC7}"/>
              </a:ext>
            </a:extLst>
          </p:cNvPr>
          <p:cNvSpPr>
            <a:spLocks noGrp="1" noChangeArrowheads="1"/>
          </p:cNvSpPr>
          <p:nvPr>
            <p:ph type="sldNum" sz="quarter" idx="12"/>
          </p:nvPr>
        </p:nvSpPr>
        <p:spPr>
          <a:ln/>
        </p:spPr>
        <p:txBody>
          <a:bodyPr/>
          <a:lstStyle>
            <a:lvl1pPr>
              <a:defRPr/>
            </a:lvl1pPr>
          </a:lstStyle>
          <a:p>
            <a:fld id="{AC21B45C-6332-44CF-9641-B920E9F90D41}" type="slidenum">
              <a:rPr lang="en-US" altLang="en-US"/>
              <a:pPr/>
              <a:t>‹#›</a:t>
            </a:fld>
            <a:endParaRPr lang="en-US" altLang="en-US"/>
          </a:p>
        </p:txBody>
      </p:sp>
    </p:spTree>
    <p:extLst>
      <p:ext uri="{BB962C8B-B14F-4D97-AF65-F5344CB8AC3E}">
        <p14:creationId xmlns:p14="http://schemas.microsoft.com/office/powerpoint/2010/main" val="49607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29"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452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72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6D81E6-94DC-4611-9733-FFF382D51D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969025-132E-41AF-9AC0-4B15B36D8D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9DA8CC-7009-4607-BBE8-067BEBF8FA8E}"/>
              </a:ext>
            </a:extLst>
          </p:cNvPr>
          <p:cNvSpPr>
            <a:spLocks noGrp="1" noChangeArrowheads="1"/>
          </p:cNvSpPr>
          <p:nvPr>
            <p:ph type="sldNum" sz="quarter" idx="12"/>
          </p:nvPr>
        </p:nvSpPr>
        <p:spPr>
          <a:ln/>
        </p:spPr>
        <p:txBody>
          <a:bodyPr/>
          <a:lstStyle>
            <a:lvl1pPr>
              <a:defRPr/>
            </a:lvl1pPr>
          </a:lstStyle>
          <a:p>
            <a:fld id="{F7716CA6-98A3-4DD0-9B32-2E0D339FB6F3}" type="slidenum">
              <a:rPr lang="en-US" altLang="en-US"/>
              <a:pPr/>
              <a:t>‹#›</a:t>
            </a:fld>
            <a:endParaRPr lang="en-US" altLang="en-US"/>
          </a:p>
        </p:txBody>
      </p:sp>
    </p:spTree>
    <p:extLst>
      <p:ext uri="{BB962C8B-B14F-4D97-AF65-F5344CB8AC3E}">
        <p14:creationId xmlns:p14="http://schemas.microsoft.com/office/powerpoint/2010/main" val="274322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53" y="4800600"/>
            <a:ext cx="548613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553" y="612775"/>
            <a:ext cx="548613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553" y="5367338"/>
            <a:ext cx="548613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48BAEE5-C645-4D20-B94A-D33D3D3EDE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A9EB1A-4F7C-4C9A-9AB5-02C0413FEF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67D3E38-EA35-401E-AF7E-383C0F378858}"/>
              </a:ext>
            </a:extLst>
          </p:cNvPr>
          <p:cNvSpPr>
            <a:spLocks noGrp="1" noChangeArrowheads="1"/>
          </p:cNvSpPr>
          <p:nvPr>
            <p:ph type="sldNum" sz="quarter" idx="12"/>
          </p:nvPr>
        </p:nvSpPr>
        <p:spPr>
          <a:ln/>
        </p:spPr>
        <p:txBody>
          <a:bodyPr/>
          <a:lstStyle>
            <a:lvl1pPr>
              <a:defRPr/>
            </a:lvl1pPr>
          </a:lstStyle>
          <a:p>
            <a:fld id="{D746E2CC-CF3C-4CA2-83DB-56E79B2DE7A8}" type="slidenum">
              <a:rPr lang="en-US" altLang="en-US"/>
              <a:pPr/>
              <a:t>‹#›</a:t>
            </a:fld>
            <a:endParaRPr lang="en-US" altLang="en-US"/>
          </a:p>
        </p:txBody>
      </p:sp>
    </p:spTree>
    <p:extLst>
      <p:ext uri="{BB962C8B-B14F-4D97-AF65-F5344CB8AC3E}">
        <p14:creationId xmlns:p14="http://schemas.microsoft.com/office/powerpoint/2010/main" val="3810538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E9182AB-A9D7-45F1-A2B0-26F68BEA3DC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B86BB06-F2F2-4A77-B938-DD7EE895BB9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688A0F4-F433-438E-AB67-EE7F3AB56E7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49C69AB3-9B56-43ED-8C30-C1A0A23506E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FA529B03-800E-4E7D-B5F2-D951709E016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E598E57-A6A5-4AE9-AB56-5DEB85CD47D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hyperlink" Target="https://www.youtube.com/watch?v=d7N-4UNAzs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203AA43E-1E93-4F9C-9AB7-F5073F5CDB36}"/>
              </a:ext>
            </a:extLst>
          </p:cNvPr>
          <p:cNvSpPr>
            <a:spLocks noGrp="1" noChangeArrowheads="1"/>
          </p:cNvSpPr>
          <p:nvPr>
            <p:ph type="subTitle" idx="1"/>
          </p:nvPr>
        </p:nvSpPr>
        <p:spPr>
          <a:xfrm>
            <a:off x="1270000" y="5486400"/>
            <a:ext cx="6402388" cy="609600"/>
          </a:xfrm>
        </p:spPr>
        <p:txBody>
          <a:bodyPr/>
          <a:lstStyle/>
          <a:p>
            <a:pPr eaLnBrk="1" hangingPunct="1"/>
            <a:endParaRPr lang="en-US" altLang="en-US">
              <a:latin typeface="Times New Roman" panose="02020603050405020304" pitchFamily="18" charset="0"/>
            </a:endParaRPr>
          </a:p>
        </p:txBody>
      </p:sp>
      <p:pic>
        <p:nvPicPr>
          <p:cNvPr id="2051" name="Picture 5" descr="j0241179">
            <a:extLst>
              <a:ext uri="{FF2B5EF4-FFF2-40B4-BE49-F238E27FC236}">
                <a16:creationId xmlns:a16="http://schemas.microsoft.com/office/drawing/2014/main" id="{9C56584C-5472-4C3C-9711-7FA01B93F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3810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WordArt 6">
            <a:extLst>
              <a:ext uri="{FF2B5EF4-FFF2-40B4-BE49-F238E27FC236}">
                <a16:creationId xmlns:a16="http://schemas.microsoft.com/office/drawing/2014/main" id="{6A827B95-F2FF-4151-B83C-57D77371CD6B}"/>
              </a:ext>
            </a:extLst>
          </p:cNvPr>
          <p:cNvSpPr>
            <a:spLocks noChangeArrowheads="1" noChangeShapeType="1" noTextEdit="1"/>
          </p:cNvSpPr>
          <p:nvPr/>
        </p:nvSpPr>
        <p:spPr bwMode="auto">
          <a:xfrm>
            <a:off x="444500" y="2286000"/>
            <a:ext cx="8255000" cy="2971800"/>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FF0000"/>
                </a:solidFill>
                <a:latin typeface="Cooper Black" panose="0208090404030B020404" pitchFamily="18" charset="0"/>
              </a:rPr>
              <a:t>Fingerprints</a:t>
            </a:r>
          </a:p>
        </p:txBody>
      </p:sp>
      <p:sp>
        <p:nvSpPr>
          <p:cNvPr id="2053" name="Text Box 7">
            <a:extLst>
              <a:ext uri="{FF2B5EF4-FFF2-40B4-BE49-F238E27FC236}">
                <a16:creationId xmlns:a16="http://schemas.microsoft.com/office/drawing/2014/main" id="{09F9C6FD-9A69-46D0-8ACD-AD2BB9BE68D3}"/>
              </a:ext>
            </a:extLst>
          </p:cNvPr>
          <p:cNvSpPr txBox="1">
            <a:spLocks noChangeArrowheads="1"/>
          </p:cNvSpPr>
          <p:nvPr/>
        </p:nvSpPr>
        <p:spPr bwMode="auto">
          <a:xfrm>
            <a:off x="127000" y="6477000"/>
            <a:ext cx="368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i="1">
                <a:latin typeface="Times New Roman" panose="02020603050405020304" pitchFamily="18" charset="0"/>
              </a:rPr>
              <a:t>T. Trimpe 2006   http://sciencespot.net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0CBEA577-D6C2-4653-8344-EDD4A278F80A}"/>
              </a:ext>
            </a:extLst>
          </p:cNvPr>
          <p:cNvSpPr>
            <a:spLocks noChangeArrowheads="1"/>
          </p:cNvSpPr>
          <p:nvPr/>
        </p:nvSpPr>
        <p:spPr bwMode="auto">
          <a:xfrm>
            <a:off x="228600" y="530225"/>
            <a:ext cx="8686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spAutoFit/>
          </a:bodyPr>
          <a:lstStyle>
            <a:lvl1pPr defTabSz="912813">
              <a:spcBef>
                <a:spcPct val="20000"/>
              </a:spcBef>
              <a:buChar char="•"/>
              <a:tabLst>
                <a:tab pos="1427163" algn="l"/>
              </a:tabLst>
              <a:defRPr sz="3200">
                <a:solidFill>
                  <a:schemeClr val="tx1"/>
                </a:solidFill>
                <a:latin typeface="Arial" panose="020B0604020202020204" pitchFamily="34" charset="0"/>
              </a:defRPr>
            </a:lvl1pPr>
            <a:lvl2pPr marL="742950" indent="-285750" defTabSz="912813">
              <a:spcBef>
                <a:spcPct val="20000"/>
              </a:spcBef>
              <a:buChar char="–"/>
              <a:tabLst>
                <a:tab pos="1427163" algn="l"/>
              </a:tabLst>
              <a:defRPr sz="2800">
                <a:solidFill>
                  <a:schemeClr val="tx1"/>
                </a:solidFill>
                <a:latin typeface="Arial" panose="020B0604020202020204" pitchFamily="34" charset="0"/>
              </a:defRPr>
            </a:lvl2pPr>
            <a:lvl3pPr marL="1143000" indent="-228600" defTabSz="912813">
              <a:spcBef>
                <a:spcPct val="20000"/>
              </a:spcBef>
              <a:buChar char="•"/>
              <a:tabLst>
                <a:tab pos="1427163" algn="l"/>
              </a:tabLst>
              <a:defRPr sz="2400">
                <a:solidFill>
                  <a:schemeClr val="tx1"/>
                </a:solidFill>
                <a:latin typeface="Arial" panose="020B0604020202020204" pitchFamily="34" charset="0"/>
              </a:defRPr>
            </a:lvl3pPr>
            <a:lvl4pPr marL="1600200" indent="-228600" defTabSz="912813">
              <a:spcBef>
                <a:spcPct val="20000"/>
              </a:spcBef>
              <a:buChar char="–"/>
              <a:tabLst>
                <a:tab pos="1427163" algn="l"/>
              </a:tabLst>
              <a:defRPr sz="2000">
                <a:solidFill>
                  <a:schemeClr val="tx1"/>
                </a:solidFill>
                <a:latin typeface="Arial" panose="020B0604020202020204" pitchFamily="34" charset="0"/>
              </a:defRPr>
            </a:lvl4pPr>
            <a:lvl5pPr marL="2057400" indent="-228600" defTabSz="912813">
              <a:spcBef>
                <a:spcPct val="20000"/>
              </a:spcBef>
              <a:buChar char="»"/>
              <a:tabLst>
                <a:tab pos="1427163" algn="l"/>
              </a:tabLst>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tabLst>
                <a:tab pos="1427163" algn="l"/>
              </a:tabLst>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tabLst>
                <a:tab pos="1427163" algn="l"/>
              </a:tabLst>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tabLst>
                <a:tab pos="1427163" algn="l"/>
              </a:tabLst>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tabLst>
                <a:tab pos="1427163" algn="l"/>
              </a:tabLst>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a:latin typeface="Times New Roman" panose="02020603050405020304" pitchFamily="18" charset="0"/>
              </a:rPr>
              <a:t>Ridgeology</a:t>
            </a:r>
            <a:r>
              <a:rPr lang="en-US" altLang="en-US" sz="2400">
                <a:latin typeface="Times New Roman" panose="02020603050405020304" pitchFamily="18" charset="0"/>
              </a:rPr>
              <a:t>: The study of the uniqueness of friction </a:t>
            </a:r>
            <a:r>
              <a:rPr lang="en-US" altLang="en-US" sz="2400" b="1">
                <a:latin typeface="Times New Roman" panose="02020603050405020304" pitchFamily="18" charset="0"/>
              </a:rPr>
              <a:t>ridge</a:t>
            </a:r>
            <a:r>
              <a:rPr lang="en-US" altLang="en-US" sz="2400">
                <a:latin typeface="Times New Roman" panose="02020603050405020304" pitchFamily="18" charset="0"/>
              </a:rPr>
              <a:t> structures and their use for personal </a:t>
            </a:r>
            <a:r>
              <a:rPr lang="en-US" altLang="en-US" sz="2400" b="1">
                <a:latin typeface="Times New Roman" panose="02020603050405020304" pitchFamily="18" charset="0"/>
              </a:rPr>
              <a:t>identification</a:t>
            </a:r>
            <a:r>
              <a:rPr lang="en-US" altLang="en-US" sz="2400">
                <a:latin typeface="Times New Roman" panose="02020603050405020304" pitchFamily="18" charset="0"/>
              </a:rPr>
              <a:t>.</a:t>
            </a:r>
            <a:r>
              <a:rPr lang="en-US" altLang="en-US" sz="1800" i="1" baseline="30000"/>
              <a:t>1</a:t>
            </a:r>
            <a:r>
              <a:rPr lang="en-US" altLang="en-US" sz="2400" baseline="30000">
                <a:latin typeface="Times New Roman" panose="02020603050405020304" pitchFamily="18" charset="0"/>
              </a:rPr>
              <a:t> </a:t>
            </a:r>
            <a:r>
              <a:rPr lang="en-US" altLang="en-US" sz="2400">
                <a:latin typeface="Times New Roman" panose="02020603050405020304" pitchFamily="18" charset="0"/>
              </a:rPr>
              <a:t> </a:t>
            </a:r>
          </a:p>
        </p:txBody>
      </p:sp>
      <p:sp>
        <p:nvSpPr>
          <p:cNvPr id="11267" name="Text Box 5">
            <a:extLst>
              <a:ext uri="{FF2B5EF4-FFF2-40B4-BE49-F238E27FC236}">
                <a16:creationId xmlns:a16="http://schemas.microsoft.com/office/drawing/2014/main" id="{C9AC616E-796F-49F5-8D5A-E451740385F6}"/>
              </a:ext>
            </a:extLst>
          </p:cNvPr>
          <p:cNvSpPr txBox="1">
            <a:spLocks noChangeArrowheads="1"/>
          </p:cNvSpPr>
          <p:nvPr/>
        </p:nvSpPr>
        <p:spPr bwMode="auto">
          <a:xfrm>
            <a:off x="190500" y="6486525"/>
            <a:ext cx="876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defTabSz="1096963">
              <a:spcBef>
                <a:spcPct val="20000"/>
              </a:spcBef>
              <a:buChar char="•"/>
              <a:defRPr sz="3200">
                <a:solidFill>
                  <a:schemeClr val="tx1"/>
                </a:solidFill>
                <a:latin typeface="Arial" panose="020B0604020202020204" pitchFamily="34" charset="0"/>
              </a:defRPr>
            </a:lvl1pPr>
            <a:lvl2pPr marL="742950" indent="-285750" defTabSz="1096963">
              <a:spcBef>
                <a:spcPct val="20000"/>
              </a:spcBef>
              <a:buChar char="–"/>
              <a:defRPr sz="2800">
                <a:solidFill>
                  <a:schemeClr val="tx1"/>
                </a:solidFill>
                <a:latin typeface="Arial" panose="020B0604020202020204" pitchFamily="34" charset="0"/>
              </a:defRPr>
            </a:lvl2pPr>
            <a:lvl3pPr marL="1143000" indent="-228600" defTabSz="1096963">
              <a:spcBef>
                <a:spcPct val="20000"/>
              </a:spcBef>
              <a:buChar char="•"/>
              <a:defRPr sz="2400">
                <a:solidFill>
                  <a:schemeClr val="tx1"/>
                </a:solidFill>
                <a:latin typeface="Arial" panose="020B0604020202020204" pitchFamily="34" charset="0"/>
              </a:defRPr>
            </a:lvl3pPr>
            <a:lvl4pPr marL="1600200" indent="-228600" defTabSz="1096963">
              <a:spcBef>
                <a:spcPct val="20000"/>
              </a:spcBef>
              <a:buChar char="–"/>
              <a:defRPr sz="2000">
                <a:solidFill>
                  <a:schemeClr val="tx1"/>
                </a:solidFill>
                <a:latin typeface="Arial" panose="020B0604020202020204" pitchFamily="34" charset="0"/>
              </a:defRPr>
            </a:lvl4pPr>
            <a:lvl5pPr marL="2057400" indent="-228600" defTabSz="1096963">
              <a:spcBef>
                <a:spcPct val="20000"/>
              </a:spcBef>
              <a:buChar char="»"/>
              <a:defRPr sz="2000">
                <a:solidFill>
                  <a:schemeClr val="tx1"/>
                </a:solidFill>
                <a:latin typeface="Arial" panose="020B0604020202020204" pitchFamily="34" charset="0"/>
              </a:defRPr>
            </a:lvl5pPr>
            <a:lvl6pPr marL="25146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b="1" i="1" baseline="30000">
                <a:latin typeface="Times New Roman" panose="02020603050405020304" pitchFamily="18" charset="0"/>
                <a:cs typeface="Arial" panose="020B0604020202020204" pitchFamily="34" charset="0"/>
              </a:rPr>
              <a:t>1</a:t>
            </a:r>
            <a:r>
              <a:rPr lang="en-US" altLang="en-US" sz="1000" i="1">
                <a:latin typeface="Times New Roman" panose="02020603050405020304" pitchFamily="18" charset="0"/>
                <a:cs typeface="Arial" panose="020B0604020202020204" pitchFamily="34" charset="0"/>
              </a:rPr>
              <a:t>Introduction to Basic Ridgeology</a:t>
            </a:r>
            <a:r>
              <a:rPr lang="en-US" altLang="en-US" sz="1000">
                <a:latin typeface="Times New Roman" panose="02020603050405020304" pitchFamily="18" charset="0"/>
                <a:cs typeface="Arial" panose="020B0604020202020204" pitchFamily="34" charset="0"/>
              </a:rPr>
              <a:t> by David Ashbaugh, May 1999                                                       Image from http://www.cs.usyd.edu.au/~irena/minutia.gif</a:t>
            </a:r>
          </a:p>
        </p:txBody>
      </p:sp>
      <p:grpSp>
        <p:nvGrpSpPr>
          <p:cNvPr id="4" name="Group 15">
            <a:extLst>
              <a:ext uri="{FF2B5EF4-FFF2-40B4-BE49-F238E27FC236}">
                <a16:creationId xmlns:a16="http://schemas.microsoft.com/office/drawing/2014/main" id="{90D69F7C-4ECB-4750-9F7E-BE6C6FE8C80A}"/>
              </a:ext>
            </a:extLst>
          </p:cNvPr>
          <p:cNvGrpSpPr>
            <a:grpSpLocks/>
          </p:cNvGrpSpPr>
          <p:nvPr/>
        </p:nvGrpSpPr>
        <p:grpSpPr bwMode="auto">
          <a:xfrm>
            <a:off x="265113" y="1276350"/>
            <a:ext cx="8705850" cy="2540000"/>
            <a:chOff x="173" y="1296"/>
            <a:chExt cx="6581" cy="1920"/>
          </a:xfrm>
        </p:grpSpPr>
        <p:sp>
          <p:nvSpPr>
            <p:cNvPr id="11271" name="Rectangle 11">
              <a:extLst>
                <a:ext uri="{FF2B5EF4-FFF2-40B4-BE49-F238E27FC236}">
                  <a16:creationId xmlns:a16="http://schemas.microsoft.com/office/drawing/2014/main" id="{E205E4FA-21B8-442E-B80E-F1A163298A1D}"/>
                </a:ext>
              </a:extLst>
            </p:cNvPr>
            <p:cNvSpPr>
              <a:spLocks noChangeArrowheads="1"/>
            </p:cNvSpPr>
            <p:nvPr/>
          </p:nvSpPr>
          <p:spPr bwMode="auto">
            <a:xfrm>
              <a:off x="173" y="1378"/>
              <a:ext cx="4838" cy="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nchor="ctr">
              <a:spAutoFit/>
            </a:bodyPr>
            <a:lstStyle>
              <a:lvl1pPr defTabSz="912813">
                <a:spcBef>
                  <a:spcPct val="20000"/>
                </a:spcBef>
                <a:buChar char="•"/>
                <a:tabLst>
                  <a:tab pos="1427163" algn="l"/>
                </a:tabLst>
                <a:defRPr sz="3200">
                  <a:solidFill>
                    <a:schemeClr val="tx1"/>
                  </a:solidFill>
                  <a:latin typeface="Arial" panose="020B0604020202020204" pitchFamily="34" charset="0"/>
                </a:defRPr>
              </a:lvl1pPr>
              <a:lvl2pPr marL="742950" indent="-285750" defTabSz="912813">
                <a:spcBef>
                  <a:spcPct val="20000"/>
                </a:spcBef>
                <a:buChar char="–"/>
                <a:tabLst>
                  <a:tab pos="1427163" algn="l"/>
                </a:tabLst>
                <a:defRPr sz="2800">
                  <a:solidFill>
                    <a:schemeClr val="tx1"/>
                  </a:solidFill>
                  <a:latin typeface="Arial" panose="020B0604020202020204" pitchFamily="34" charset="0"/>
                </a:defRPr>
              </a:lvl2pPr>
              <a:lvl3pPr marL="1143000" indent="-228600" defTabSz="912813">
                <a:spcBef>
                  <a:spcPct val="20000"/>
                </a:spcBef>
                <a:buChar char="•"/>
                <a:tabLst>
                  <a:tab pos="1427163" algn="l"/>
                </a:tabLst>
                <a:defRPr sz="2400">
                  <a:solidFill>
                    <a:schemeClr val="tx1"/>
                  </a:solidFill>
                  <a:latin typeface="Arial" panose="020B0604020202020204" pitchFamily="34" charset="0"/>
                </a:defRPr>
              </a:lvl3pPr>
              <a:lvl4pPr marL="1600200" indent="-228600" defTabSz="912813">
                <a:spcBef>
                  <a:spcPct val="20000"/>
                </a:spcBef>
                <a:buChar char="–"/>
                <a:tabLst>
                  <a:tab pos="1427163" algn="l"/>
                </a:tabLst>
                <a:defRPr sz="2000">
                  <a:solidFill>
                    <a:schemeClr val="tx1"/>
                  </a:solidFill>
                  <a:latin typeface="Arial" panose="020B0604020202020204" pitchFamily="34" charset="0"/>
                </a:defRPr>
              </a:lvl4pPr>
              <a:lvl5pPr marL="2057400" indent="-228600" defTabSz="912813">
                <a:spcBef>
                  <a:spcPct val="20000"/>
                </a:spcBef>
                <a:buChar char="»"/>
                <a:tabLst>
                  <a:tab pos="1427163" algn="l"/>
                </a:tabLst>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tabLst>
                  <a:tab pos="1427163" algn="l"/>
                </a:tabLst>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tabLst>
                  <a:tab pos="1427163" algn="l"/>
                </a:tabLst>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tabLst>
                  <a:tab pos="1427163" algn="l"/>
                </a:tabLst>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tabLst>
                  <a:tab pos="1427163" algn="l"/>
                </a:tabLst>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a:latin typeface="Times New Roman" panose="02020603050405020304" pitchFamily="18" charset="0"/>
                </a:rPr>
                <a:t>A fingerprint is made of a series of </a:t>
              </a:r>
              <a:r>
                <a:rPr lang="en-US" altLang="en-US" sz="2400" b="1">
                  <a:latin typeface="Times New Roman" panose="02020603050405020304" pitchFamily="18" charset="0"/>
                </a:rPr>
                <a:t>ridges</a:t>
              </a:r>
              <a:r>
                <a:rPr lang="en-US" altLang="en-US" sz="2400">
                  <a:latin typeface="Times New Roman" panose="02020603050405020304" pitchFamily="18" charset="0"/>
                </a:rPr>
                <a:t> and </a:t>
              </a:r>
              <a:r>
                <a:rPr lang="en-US" altLang="en-US" sz="2400" b="1">
                  <a:latin typeface="Times New Roman" panose="02020603050405020304" pitchFamily="18" charset="0"/>
                </a:rPr>
                <a:t>valleys</a:t>
              </a:r>
              <a:r>
                <a:rPr lang="en-US" altLang="en-US" sz="2400">
                  <a:latin typeface="Times New Roman" panose="02020603050405020304" pitchFamily="18" charset="0"/>
                </a:rPr>
                <a:t> on the surface of the finger. The uniqueness of a fingerprint can be determined by the </a:t>
              </a:r>
              <a:r>
                <a:rPr lang="en-US" altLang="en-US" sz="2400" b="1">
                  <a:latin typeface="Times New Roman" panose="02020603050405020304" pitchFamily="18" charset="0"/>
                </a:rPr>
                <a:t>pattern</a:t>
              </a:r>
              <a:r>
                <a:rPr lang="en-US" altLang="en-US" sz="2400">
                  <a:latin typeface="Times New Roman" panose="02020603050405020304" pitchFamily="18" charset="0"/>
                </a:rPr>
                <a:t> of ridges and valleys as well as the </a:t>
              </a:r>
              <a:r>
                <a:rPr lang="en-US" altLang="en-US" sz="2400" b="1">
                  <a:latin typeface="Times New Roman" panose="02020603050405020304" pitchFamily="18" charset="0"/>
                </a:rPr>
                <a:t>minutiae</a:t>
              </a:r>
              <a:r>
                <a:rPr lang="en-US" altLang="en-US" sz="2400">
                  <a:latin typeface="Times New Roman" panose="02020603050405020304" pitchFamily="18" charset="0"/>
                </a:rPr>
                <a:t> points, which are points where the ridge structure changes. </a:t>
              </a:r>
            </a:p>
          </p:txBody>
        </p:sp>
        <p:pic>
          <p:nvPicPr>
            <p:cNvPr id="11272" name="Picture 14">
              <a:extLst>
                <a:ext uri="{FF2B5EF4-FFF2-40B4-BE49-F238E27FC236}">
                  <a16:creationId xmlns:a16="http://schemas.microsoft.com/office/drawing/2014/main" id="{751637E9-3E71-4B63-8EBE-8EF1FFA9A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 y="1296"/>
              <a:ext cx="1666"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9" name="Text Box 4">
            <a:extLst>
              <a:ext uri="{FF2B5EF4-FFF2-40B4-BE49-F238E27FC236}">
                <a16:creationId xmlns:a16="http://schemas.microsoft.com/office/drawing/2014/main" id="{7B34C7EE-18E1-45CE-B5B5-651FD88E9413}"/>
              </a:ext>
            </a:extLst>
          </p:cNvPr>
          <p:cNvSpPr txBox="1">
            <a:spLocks noChangeArrowheads="1"/>
          </p:cNvSpPr>
          <p:nvPr/>
        </p:nvSpPr>
        <p:spPr bwMode="auto">
          <a:xfrm>
            <a:off x="161925" y="3816350"/>
            <a:ext cx="69215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defTabSz="1096963">
              <a:spcBef>
                <a:spcPct val="20000"/>
              </a:spcBef>
              <a:buChar char="•"/>
              <a:defRPr sz="3200">
                <a:solidFill>
                  <a:schemeClr val="tx1"/>
                </a:solidFill>
                <a:latin typeface="Arial" panose="020B0604020202020204" pitchFamily="34" charset="0"/>
              </a:defRPr>
            </a:lvl1pPr>
            <a:lvl2pPr marL="742950" indent="-285750" defTabSz="1096963">
              <a:spcBef>
                <a:spcPct val="20000"/>
              </a:spcBef>
              <a:buChar char="–"/>
              <a:defRPr sz="2800">
                <a:solidFill>
                  <a:schemeClr val="tx1"/>
                </a:solidFill>
                <a:latin typeface="Arial" panose="020B0604020202020204" pitchFamily="34" charset="0"/>
              </a:defRPr>
            </a:lvl2pPr>
            <a:lvl3pPr marL="1143000" indent="-228600" defTabSz="1096963">
              <a:spcBef>
                <a:spcPct val="20000"/>
              </a:spcBef>
              <a:buChar char="•"/>
              <a:defRPr sz="2400">
                <a:solidFill>
                  <a:schemeClr val="tx1"/>
                </a:solidFill>
                <a:latin typeface="Arial" panose="020B0604020202020204" pitchFamily="34" charset="0"/>
              </a:defRPr>
            </a:lvl3pPr>
            <a:lvl4pPr marL="1600200" indent="-228600" defTabSz="1096963">
              <a:spcBef>
                <a:spcPct val="20000"/>
              </a:spcBef>
              <a:buChar char="–"/>
              <a:defRPr sz="2000">
                <a:solidFill>
                  <a:schemeClr val="tx1"/>
                </a:solidFill>
                <a:latin typeface="Arial" panose="020B0604020202020204" pitchFamily="34" charset="0"/>
              </a:defRPr>
            </a:lvl4pPr>
            <a:lvl5pPr marL="2057400" indent="-228600" defTabSz="1096963">
              <a:spcBef>
                <a:spcPct val="20000"/>
              </a:spcBef>
              <a:buChar char="»"/>
              <a:defRPr sz="2000">
                <a:solidFill>
                  <a:schemeClr val="tx1"/>
                </a:solidFill>
                <a:latin typeface="Arial" panose="020B0604020202020204" pitchFamily="34" charset="0"/>
              </a:defRPr>
            </a:lvl5pPr>
            <a:lvl6pPr marL="25146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a:latin typeface="Times New Roman" panose="02020603050405020304" pitchFamily="18" charset="0"/>
                <a:cs typeface="Arial" panose="020B0604020202020204" pitchFamily="34" charset="0"/>
              </a:rPr>
              <a:t>Fingerprint Identification</a:t>
            </a:r>
          </a:p>
          <a:p>
            <a:pPr algn="just" eaLnBrk="1" hangingPunct="1">
              <a:spcBef>
                <a:spcPct val="0"/>
              </a:spcBef>
              <a:buFontTx/>
              <a:buNone/>
            </a:pPr>
            <a:endParaRPr lang="en-US" altLang="en-US" sz="800">
              <a:latin typeface="Times New Roman" panose="02020603050405020304" pitchFamily="18" charset="0"/>
              <a:cs typeface="Arial" panose="020B0604020202020204" pitchFamily="34" charset="0"/>
            </a:endParaRPr>
          </a:p>
          <a:p>
            <a:pPr algn="just" eaLnBrk="1" hangingPunct="1">
              <a:spcBef>
                <a:spcPct val="0"/>
              </a:spcBef>
              <a:buFontTx/>
              <a:buNone/>
            </a:pPr>
            <a:r>
              <a:rPr lang="en-US" altLang="en-US" sz="2000">
                <a:latin typeface="Times New Roman" panose="02020603050405020304" pitchFamily="18" charset="0"/>
                <a:cs typeface="Arial" panose="020B0604020202020204" pitchFamily="34" charset="0"/>
              </a:rPr>
              <a:t>When minutiae on two different prints match, these are called points of </a:t>
            </a:r>
            <a:r>
              <a:rPr lang="en-US" altLang="en-US" sz="2000" b="1">
                <a:latin typeface="Times New Roman" panose="02020603050405020304" pitchFamily="18" charset="0"/>
                <a:cs typeface="Arial" panose="020B0604020202020204" pitchFamily="34" charset="0"/>
              </a:rPr>
              <a:t>similarity</a:t>
            </a:r>
            <a:r>
              <a:rPr lang="en-US" altLang="en-US" sz="2000">
                <a:latin typeface="Times New Roman" panose="02020603050405020304" pitchFamily="18" charset="0"/>
                <a:cs typeface="Arial" panose="020B0604020202020204" pitchFamily="34" charset="0"/>
              </a:rPr>
              <a:t> or points of </a:t>
            </a:r>
            <a:r>
              <a:rPr lang="en-US" altLang="en-US" sz="2000" b="1">
                <a:latin typeface="Times New Roman" panose="02020603050405020304" pitchFamily="18" charset="0"/>
                <a:cs typeface="Arial" panose="020B0604020202020204" pitchFamily="34" charset="0"/>
              </a:rPr>
              <a:t>identification</a:t>
            </a:r>
            <a:r>
              <a:rPr lang="en-US" altLang="en-US" sz="2000">
                <a:latin typeface="Times New Roman" panose="02020603050405020304" pitchFamily="18" charset="0"/>
                <a:cs typeface="Arial" panose="020B0604020202020204" pitchFamily="34" charset="0"/>
              </a:rPr>
              <a:t>. At this point there is </a:t>
            </a:r>
            <a:r>
              <a:rPr lang="en-US" altLang="en-US" sz="2000" b="1">
                <a:latin typeface="Times New Roman" panose="02020603050405020304" pitchFamily="18" charset="0"/>
                <a:cs typeface="Arial" panose="020B0604020202020204" pitchFamily="34" charset="0"/>
              </a:rPr>
              <a:t>no</a:t>
            </a:r>
            <a:r>
              <a:rPr lang="en-US" altLang="en-US" sz="2000">
                <a:latin typeface="Times New Roman" panose="02020603050405020304" pitchFamily="18" charset="0"/>
                <a:cs typeface="Arial" panose="020B0604020202020204" pitchFamily="34" charset="0"/>
              </a:rPr>
              <a:t> international standard for the number of points of identification required for a match between two fingerprints. However, the United Kingdom requires a minimum </a:t>
            </a:r>
            <a:r>
              <a:rPr lang="en-US" altLang="en-US" sz="2000" b="1">
                <a:latin typeface="Times New Roman" panose="02020603050405020304" pitchFamily="18" charset="0"/>
                <a:cs typeface="Arial" panose="020B0604020202020204" pitchFamily="34" charset="0"/>
              </a:rPr>
              <a:t>sixteen</a:t>
            </a:r>
            <a:r>
              <a:rPr lang="en-US" altLang="en-US" sz="2000">
                <a:latin typeface="Times New Roman" panose="02020603050405020304" pitchFamily="18" charset="0"/>
                <a:cs typeface="Arial" panose="020B0604020202020204" pitchFamily="34" charset="0"/>
              </a:rPr>
              <a:t> points while Australia requires </a:t>
            </a:r>
            <a:r>
              <a:rPr lang="en-US" altLang="en-US" sz="2000" b="1">
                <a:latin typeface="Times New Roman" panose="02020603050405020304" pitchFamily="18" charset="0"/>
                <a:cs typeface="Arial" panose="020B0604020202020204" pitchFamily="34" charset="0"/>
              </a:rPr>
              <a:t>twelve</a:t>
            </a:r>
            <a:r>
              <a:rPr lang="en-US" altLang="en-US" sz="2000">
                <a:latin typeface="Times New Roman" panose="02020603050405020304" pitchFamily="18" charset="0"/>
                <a:cs typeface="Arial" panose="020B0604020202020204" pitchFamily="34" charset="0"/>
              </a:rPr>
              <a:t>. </a:t>
            </a:r>
          </a:p>
        </p:txBody>
      </p:sp>
      <p:pic>
        <p:nvPicPr>
          <p:cNvPr id="11270" name="Picture 13">
            <a:extLst>
              <a:ext uri="{FF2B5EF4-FFF2-40B4-BE49-F238E27FC236}">
                <a16:creationId xmlns:a16="http://schemas.microsoft.com/office/drawing/2014/main" id="{43EDCAE5-91B2-4CB0-B999-6A544D9976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495800"/>
            <a:ext cx="14573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advTm="1144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4">
            <a:extLst>
              <a:ext uri="{FF2B5EF4-FFF2-40B4-BE49-F238E27FC236}">
                <a16:creationId xmlns:a16="http://schemas.microsoft.com/office/drawing/2014/main" id="{ED264C75-91D4-437A-A6D4-4010A55AB4E7}"/>
              </a:ext>
            </a:extLst>
          </p:cNvPr>
          <p:cNvSpPr txBox="1">
            <a:spLocks noChangeArrowheads="1"/>
          </p:cNvSpPr>
          <p:nvPr/>
        </p:nvSpPr>
        <p:spPr bwMode="auto">
          <a:xfrm rot="-5400000">
            <a:off x="-1966118" y="2661443"/>
            <a:ext cx="520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defTabSz="1096963">
              <a:spcBef>
                <a:spcPct val="20000"/>
              </a:spcBef>
              <a:buChar char="•"/>
              <a:defRPr sz="3200">
                <a:solidFill>
                  <a:schemeClr val="tx1"/>
                </a:solidFill>
                <a:latin typeface="Arial" panose="020B0604020202020204" pitchFamily="34" charset="0"/>
              </a:defRPr>
            </a:lvl1pPr>
            <a:lvl2pPr marL="742950" indent="-285750" defTabSz="1096963">
              <a:spcBef>
                <a:spcPct val="20000"/>
              </a:spcBef>
              <a:buChar char="–"/>
              <a:defRPr sz="2800">
                <a:solidFill>
                  <a:schemeClr val="tx1"/>
                </a:solidFill>
                <a:latin typeface="Arial" panose="020B0604020202020204" pitchFamily="34" charset="0"/>
              </a:defRPr>
            </a:lvl2pPr>
            <a:lvl3pPr marL="1143000" indent="-228600" defTabSz="1096963">
              <a:spcBef>
                <a:spcPct val="20000"/>
              </a:spcBef>
              <a:buChar char="•"/>
              <a:defRPr sz="2400">
                <a:solidFill>
                  <a:schemeClr val="tx1"/>
                </a:solidFill>
                <a:latin typeface="Arial" panose="020B0604020202020204" pitchFamily="34" charset="0"/>
              </a:defRPr>
            </a:lvl3pPr>
            <a:lvl4pPr marL="1600200" indent="-228600" defTabSz="1096963">
              <a:spcBef>
                <a:spcPct val="20000"/>
              </a:spcBef>
              <a:buChar char="–"/>
              <a:defRPr sz="2000">
                <a:solidFill>
                  <a:schemeClr val="tx1"/>
                </a:solidFill>
                <a:latin typeface="Arial" panose="020B0604020202020204" pitchFamily="34" charset="0"/>
              </a:defRPr>
            </a:lvl4pPr>
            <a:lvl5pPr marL="2057400" indent="-228600" defTabSz="1096963">
              <a:spcBef>
                <a:spcPct val="20000"/>
              </a:spcBef>
              <a:buChar char="»"/>
              <a:defRPr sz="2000">
                <a:solidFill>
                  <a:schemeClr val="tx1"/>
                </a:solidFill>
                <a:latin typeface="Arial" panose="020B0604020202020204" pitchFamily="34" charset="0"/>
              </a:defRPr>
            </a:lvl5pPr>
            <a:lvl6pPr marL="25146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latin typeface="Times New Roman" panose="02020603050405020304" pitchFamily="18" charset="0"/>
                <a:cs typeface="Arial" panose="020B0604020202020204" pitchFamily="34" charset="0"/>
              </a:rPr>
              <a:t>Ridge Characteristics </a:t>
            </a:r>
          </a:p>
        </p:txBody>
      </p:sp>
      <p:pic>
        <p:nvPicPr>
          <p:cNvPr id="12291" name="Picture 101">
            <a:extLst>
              <a:ext uri="{FF2B5EF4-FFF2-40B4-BE49-F238E27FC236}">
                <a16:creationId xmlns:a16="http://schemas.microsoft.com/office/drawing/2014/main" id="{0185B10F-BE80-4DF9-BFDD-E8269C5BD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139" t="22223" r="20833" b="23148"/>
          <a:stretch>
            <a:fillRect/>
          </a:stretch>
        </p:blipFill>
        <p:spPr bwMode="auto">
          <a:xfrm>
            <a:off x="952500" y="271463"/>
            <a:ext cx="7810500" cy="542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102">
            <a:extLst>
              <a:ext uri="{FF2B5EF4-FFF2-40B4-BE49-F238E27FC236}">
                <a16:creationId xmlns:a16="http://schemas.microsoft.com/office/drawing/2014/main" id="{956F03C5-0566-47B6-8DD8-996C42BB051F}"/>
              </a:ext>
            </a:extLst>
          </p:cNvPr>
          <p:cNvSpPr txBox="1">
            <a:spLocks noChangeArrowheads="1"/>
          </p:cNvSpPr>
          <p:nvPr/>
        </p:nvSpPr>
        <p:spPr bwMode="auto">
          <a:xfrm>
            <a:off x="127000" y="5868988"/>
            <a:ext cx="8890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defTabSz="1096963">
              <a:spcBef>
                <a:spcPct val="20000"/>
              </a:spcBef>
              <a:buChar char="•"/>
              <a:defRPr sz="3200">
                <a:solidFill>
                  <a:schemeClr val="tx1"/>
                </a:solidFill>
                <a:latin typeface="Arial" panose="020B0604020202020204" pitchFamily="34" charset="0"/>
              </a:defRPr>
            </a:lvl1pPr>
            <a:lvl2pPr marL="742950" indent="-285750" defTabSz="1096963">
              <a:spcBef>
                <a:spcPct val="20000"/>
              </a:spcBef>
              <a:buChar char="–"/>
              <a:defRPr sz="2800">
                <a:solidFill>
                  <a:schemeClr val="tx1"/>
                </a:solidFill>
                <a:latin typeface="Arial" panose="020B0604020202020204" pitchFamily="34" charset="0"/>
              </a:defRPr>
            </a:lvl2pPr>
            <a:lvl3pPr marL="1143000" indent="-228600" defTabSz="1096963">
              <a:spcBef>
                <a:spcPct val="20000"/>
              </a:spcBef>
              <a:buChar char="•"/>
              <a:defRPr sz="2400">
                <a:solidFill>
                  <a:schemeClr val="tx1"/>
                </a:solidFill>
                <a:latin typeface="Arial" panose="020B0604020202020204" pitchFamily="34" charset="0"/>
              </a:defRPr>
            </a:lvl3pPr>
            <a:lvl4pPr marL="1600200" indent="-228600" defTabSz="1096963">
              <a:spcBef>
                <a:spcPct val="20000"/>
              </a:spcBef>
              <a:buChar char="–"/>
              <a:defRPr sz="2000">
                <a:solidFill>
                  <a:schemeClr val="tx1"/>
                </a:solidFill>
                <a:latin typeface="Arial" panose="020B0604020202020204" pitchFamily="34" charset="0"/>
              </a:defRPr>
            </a:lvl4pPr>
            <a:lvl5pPr marL="2057400" indent="-228600" defTabSz="1096963">
              <a:spcBef>
                <a:spcPct val="20000"/>
              </a:spcBef>
              <a:buChar char="»"/>
              <a:defRPr sz="2000">
                <a:solidFill>
                  <a:schemeClr val="tx1"/>
                </a:solidFill>
                <a:latin typeface="Arial" panose="020B0604020202020204" pitchFamily="34" charset="0"/>
              </a:defRPr>
            </a:lvl5pPr>
            <a:lvl6pPr marL="25146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cs typeface="Arial" panose="020B0604020202020204" pitchFamily="34" charset="0"/>
              </a:rPr>
              <a:t>Use these characteristics as points of identification when comparing fingerprint samples.  The more points you can find in common, the better the match!</a:t>
            </a:r>
          </a:p>
        </p:txBody>
      </p:sp>
    </p:spTree>
  </p:cSld>
  <p:clrMapOvr>
    <a:masterClrMapping/>
  </p:clrMapOvr>
  <p:transition spd="slow" advTm="143612"/>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a:extLst>
              <a:ext uri="{FF2B5EF4-FFF2-40B4-BE49-F238E27FC236}">
                <a16:creationId xmlns:a16="http://schemas.microsoft.com/office/drawing/2014/main" id="{FA452A5C-2E75-4536-BA51-DD9A7E9021E7}"/>
              </a:ext>
            </a:extLst>
          </p:cNvPr>
          <p:cNvSpPr txBox="1">
            <a:spLocks noChangeArrowheads="1"/>
          </p:cNvSpPr>
          <p:nvPr/>
        </p:nvSpPr>
        <p:spPr bwMode="auto">
          <a:xfrm>
            <a:off x="912813" y="6477000"/>
            <a:ext cx="730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defTabSz="1096963">
              <a:spcBef>
                <a:spcPct val="20000"/>
              </a:spcBef>
              <a:buChar char="•"/>
              <a:defRPr sz="3200">
                <a:solidFill>
                  <a:schemeClr val="tx1"/>
                </a:solidFill>
                <a:latin typeface="Arial" panose="020B0604020202020204" pitchFamily="34" charset="0"/>
              </a:defRPr>
            </a:lvl1pPr>
            <a:lvl2pPr marL="742950" indent="-285750" defTabSz="1096963">
              <a:spcBef>
                <a:spcPct val="20000"/>
              </a:spcBef>
              <a:buChar char="–"/>
              <a:defRPr sz="2800">
                <a:solidFill>
                  <a:schemeClr val="tx1"/>
                </a:solidFill>
                <a:latin typeface="Arial" panose="020B0604020202020204" pitchFamily="34" charset="0"/>
              </a:defRPr>
            </a:lvl2pPr>
            <a:lvl3pPr marL="1143000" indent="-228600" defTabSz="1096963">
              <a:spcBef>
                <a:spcPct val="20000"/>
              </a:spcBef>
              <a:buChar char="•"/>
              <a:defRPr sz="2400">
                <a:solidFill>
                  <a:schemeClr val="tx1"/>
                </a:solidFill>
                <a:latin typeface="Arial" panose="020B0604020202020204" pitchFamily="34" charset="0"/>
              </a:defRPr>
            </a:lvl3pPr>
            <a:lvl4pPr marL="1600200" indent="-228600" defTabSz="1096963">
              <a:spcBef>
                <a:spcPct val="20000"/>
              </a:spcBef>
              <a:buChar char="–"/>
              <a:defRPr sz="2000">
                <a:solidFill>
                  <a:schemeClr val="tx1"/>
                </a:solidFill>
                <a:latin typeface="Arial" panose="020B0604020202020204" pitchFamily="34" charset="0"/>
              </a:defRPr>
            </a:lvl4pPr>
            <a:lvl5pPr marL="2057400" indent="-228600" defTabSz="1096963">
              <a:spcBef>
                <a:spcPct val="20000"/>
              </a:spcBef>
              <a:buChar char="»"/>
              <a:defRPr sz="2000">
                <a:solidFill>
                  <a:schemeClr val="tx1"/>
                </a:solidFill>
                <a:latin typeface="Arial" panose="020B0604020202020204" pitchFamily="34" charset="0"/>
              </a:defRPr>
            </a:lvl5pPr>
            <a:lvl6pPr marL="25146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000">
                <a:latin typeface="Times New Roman" panose="02020603050405020304" pitchFamily="18" charset="0"/>
                <a:cs typeface="Arial" panose="020B0604020202020204" pitchFamily="34" charset="0"/>
              </a:rPr>
              <a:t>http://cnx.org/content/m12574/latest/properties.jpg</a:t>
            </a:r>
          </a:p>
        </p:txBody>
      </p:sp>
      <p:sp>
        <p:nvSpPr>
          <p:cNvPr id="13315" name="Text Box 6">
            <a:extLst>
              <a:ext uri="{FF2B5EF4-FFF2-40B4-BE49-F238E27FC236}">
                <a16:creationId xmlns:a16="http://schemas.microsoft.com/office/drawing/2014/main" id="{C576034F-7555-4D24-815A-99DC9A1426FD}"/>
              </a:ext>
            </a:extLst>
          </p:cNvPr>
          <p:cNvSpPr txBox="1">
            <a:spLocks noChangeArrowheads="1"/>
          </p:cNvSpPr>
          <p:nvPr/>
        </p:nvSpPr>
        <p:spPr bwMode="auto">
          <a:xfrm>
            <a:off x="341313" y="225425"/>
            <a:ext cx="844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defTabSz="1096963">
              <a:spcBef>
                <a:spcPct val="20000"/>
              </a:spcBef>
              <a:buChar char="•"/>
              <a:defRPr sz="3200">
                <a:solidFill>
                  <a:schemeClr val="tx1"/>
                </a:solidFill>
                <a:latin typeface="Arial" panose="020B0604020202020204" pitchFamily="34" charset="0"/>
              </a:defRPr>
            </a:lvl1pPr>
            <a:lvl2pPr marL="742950" indent="-285750" defTabSz="1096963">
              <a:spcBef>
                <a:spcPct val="20000"/>
              </a:spcBef>
              <a:buChar char="–"/>
              <a:defRPr sz="2800">
                <a:solidFill>
                  <a:schemeClr val="tx1"/>
                </a:solidFill>
                <a:latin typeface="Arial" panose="020B0604020202020204" pitchFamily="34" charset="0"/>
              </a:defRPr>
            </a:lvl2pPr>
            <a:lvl3pPr marL="1143000" indent="-228600" defTabSz="1096963">
              <a:spcBef>
                <a:spcPct val="20000"/>
              </a:spcBef>
              <a:buChar char="•"/>
              <a:defRPr sz="2400">
                <a:solidFill>
                  <a:schemeClr val="tx1"/>
                </a:solidFill>
                <a:latin typeface="Arial" panose="020B0604020202020204" pitchFamily="34" charset="0"/>
              </a:defRPr>
            </a:lvl3pPr>
            <a:lvl4pPr marL="1600200" indent="-228600" defTabSz="1096963">
              <a:spcBef>
                <a:spcPct val="20000"/>
              </a:spcBef>
              <a:buChar char="–"/>
              <a:defRPr sz="2000">
                <a:solidFill>
                  <a:schemeClr val="tx1"/>
                </a:solidFill>
                <a:latin typeface="Arial" panose="020B0604020202020204" pitchFamily="34" charset="0"/>
              </a:defRPr>
            </a:lvl4pPr>
            <a:lvl5pPr marL="2057400" indent="-228600" defTabSz="1096963">
              <a:spcBef>
                <a:spcPct val="20000"/>
              </a:spcBef>
              <a:buChar char="»"/>
              <a:defRPr sz="2000">
                <a:solidFill>
                  <a:schemeClr val="tx1"/>
                </a:solidFill>
                <a:latin typeface="Arial" panose="020B0604020202020204" pitchFamily="34" charset="0"/>
              </a:defRPr>
            </a:lvl5pPr>
            <a:lvl6pPr marL="25146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latin typeface="Times New Roman" panose="02020603050405020304" pitchFamily="18" charset="0"/>
                <a:cs typeface="Arial" panose="020B0604020202020204" pitchFamily="34" charset="0"/>
              </a:rPr>
              <a:t>Ridge Characteristics</a:t>
            </a:r>
          </a:p>
        </p:txBody>
      </p:sp>
      <p:grpSp>
        <p:nvGrpSpPr>
          <p:cNvPr id="13316" name="Group 17">
            <a:extLst>
              <a:ext uri="{FF2B5EF4-FFF2-40B4-BE49-F238E27FC236}">
                <a16:creationId xmlns:a16="http://schemas.microsoft.com/office/drawing/2014/main" id="{6FDDD6D8-C105-4F2C-AB3A-A1EECA96349E}"/>
              </a:ext>
            </a:extLst>
          </p:cNvPr>
          <p:cNvGrpSpPr>
            <a:grpSpLocks/>
          </p:cNvGrpSpPr>
          <p:nvPr/>
        </p:nvGrpSpPr>
        <p:grpSpPr bwMode="auto">
          <a:xfrm>
            <a:off x="341313" y="776288"/>
            <a:ext cx="8310562" cy="5700712"/>
            <a:chOff x="66" y="635"/>
            <a:chExt cx="6282" cy="4309"/>
          </a:xfrm>
        </p:grpSpPr>
        <p:pic>
          <p:nvPicPr>
            <p:cNvPr id="13318" name="Picture 4">
              <a:extLst>
                <a:ext uri="{FF2B5EF4-FFF2-40B4-BE49-F238E27FC236}">
                  <a16:creationId xmlns:a16="http://schemas.microsoft.com/office/drawing/2014/main" id="{C78B693F-2453-4B9E-8079-E3AFB4CAB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 y="635"/>
              <a:ext cx="4944" cy="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9" name="Group 16">
              <a:extLst>
                <a:ext uri="{FF2B5EF4-FFF2-40B4-BE49-F238E27FC236}">
                  <a16:creationId xmlns:a16="http://schemas.microsoft.com/office/drawing/2014/main" id="{EC338A99-BA58-4D9C-8DF1-6A019CF2E774}"/>
                </a:ext>
              </a:extLst>
            </p:cNvPr>
            <p:cNvGrpSpPr>
              <a:grpSpLocks/>
            </p:cNvGrpSpPr>
            <p:nvPr/>
          </p:nvGrpSpPr>
          <p:grpSpPr bwMode="auto">
            <a:xfrm>
              <a:off x="66" y="1344"/>
              <a:ext cx="6282" cy="3321"/>
              <a:chOff x="102" y="1344"/>
              <a:chExt cx="6282" cy="3321"/>
            </a:xfrm>
          </p:grpSpPr>
          <p:sp>
            <p:nvSpPr>
              <p:cNvPr id="13320" name="Text Box 7">
                <a:extLst>
                  <a:ext uri="{FF2B5EF4-FFF2-40B4-BE49-F238E27FC236}">
                    <a16:creationId xmlns:a16="http://schemas.microsoft.com/office/drawing/2014/main" id="{2179E6A1-5FB5-41F8-8926-7D6B44285F15}"/>
                  </a:ext>
                </a:extLst>
              </p:cNvPr>
              <p:cNvSpPr txBox="1">
                <a:spLocks noChangeArrowheads="1"/>
              </p:cNvSpPr>
              <p:nvPr/>
            </p:nvSpPr>
            <p:spPr bwMode="auto">
              <a:xfrm>
                <a:off x="4656" y="1344"/>
                <a:ext cx="1728"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96963">
                  <a:spcBef>
                    <a:spcPct val="20000"/>
                  </a:spcBef>
                  <a:buChar char="•"/>
                  <a:defRPr sz="3200">
                    <a:solidFill>
                      <a:schemeClr val="tx1"/>
                    </a:solidFill>
                    <a:latin typeface="Arial" panose="020B0604020202020204" pitchFamily="34" charset="0"/>
                  </a:defRPr>
                </a:lvl1pPr>
                <a:lvl2pPr marL="742950" indent="-285750" defTabSz="1096963">
                  <a:spcBef>
                    <a:spcPct val="20000"/>
                  </a:spcBef>
                  <a:buChar char="–"/>
                  <a:defRPr sz="2800">
                    <a:solidFill>
                      <a:schemeClr val="tx1"/>
                    </a:solidFill>
                    <a:latin typeface="Arial" panose="020B0604020202020204" pitchFamily="34" charset="0"/>
                  </a:defRPr>
                </a:lvl2pPr>
                <a:lvl3pPr marL="1143000" indent="-228600" defTabSz="1096963">
                  <a:spcBef>
                    <a:spcPct val="20000"/>
                  </a:spcBef>
                  <a:buChar char="•"/>
                  <a:defRPr sz="2400">
                    <a:solidFill>
                      <a:schemeClr val="tx1"/>
                    </a:solidFill>
                    <a:latin typeface="Arial" panose="020B0604020202020204" pitchFamily="34" charset="0"/>
                  </a:defRPr>
                </a:lvl3pPr>
                <a:lvl4pPr marL="1600200" indent="-228600" defTabSz="1096963">
                  <a:spcBef>
                    <a:spcPct val="20000"/>
                  </a:spcBef>
                  <a:buChar char="–"/>
                  <a:defRPr sz="2000">
                    <a:solidFill>
                      <a:schemeClr val="tx1"/>
                    </a:solidFill>
                    <a:latin typeface="Arial" panose="020B0604020202020204" pitchFamily="34" charset="0"/>
                  </a:defRPr>
                </a:lvl4pPr>
                <a:lvl5pPr marL="2057400" indent="-228600" defTabSz="1096963">
                  <a:spcBef>
                    <a:spcPct val="20000"/>
                  </a:spcBef>
                  <a:buChar char="»"/>
                  <a:defRPr sz="2000">
                    <a:solidFill>
                      <a:schemeClr val="tx1"/>
                    </a:solidFill>
                    <a:latin typeface="Arial" panose="020B0604020202020204" pitchFamily="34" charset="0"/>
                  </a:defRPr>
                </a:lvl5pPr>
                <a:lvl6pPr marL="25146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cs typeface="Arial" panose="020B0604020202020204" pitchFamily="34" charset="0"/>
                  </a:rPr>
                  <a:t>Crossover</a:t>
                </a:r>
              </a:p>
            </p:txBody>
          </p:sp>
          <p:sp>
            <p:nvSpPr>
              <p:cNvPr id="13321" name="Text Box 8">
                <a:extLst>
                  <a:ext uri="{FF2B5EF4-FFF2-40B4-BE49-F238E27FC236}">
                    <a16:creationId xmlns:a16="http://schemas.microsoft.com/office/drawing/2014/main" id="{003F27D8-2A6E-4527-9D14-463A1EAD0064}"/>
                  </a:ext>
                </a:extLst>
              </p:cNvPr>
              <p:cNvSpPr txBox="1">
                <a:spLocks noChangeArrowheads="1"/>
              </p:cNvSpPr>
              <p:nvPr/>
            </p:nvSpPr>
            <p:spPr bwMode="auto">
              <a:xfrm>
                <a:off x="4656" y="1824"/>
                <a:ext cx="1728"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96963">
                  <a:spcBef>
                    <a:spcPct val="20000"/>
                  </a:spcBef>
                  <a:buChar char="•"/>
                  <a:defRPr sz="3200">
                    <a:solidFill>
                      <a:schemeClr val="tx1"/>
                    </a:solidFill>
                    <a:latin typeface="Arial" panose="020B0604020202020204" pitchFamily="34" charset="0"/>
                  </a:defRPr>
                </a:lvl1pPr>
                <a:lvl2pPr marL="742950" indent="-285750" defTabSz="1096963">
                  <a:spcBef>
                    <a:spcPct val="20000"/>
                  </a:spcBef>
                  <a:buChar char="–"/>
                  <a:defRPr sz="2800">
                    <a:solidFill>
                      <a:schemeClr val="tx1"/>
                    </a:solidFill>
                    <a:latin typeface="Arial" panose="020B0604020202020204" pitchFamily="34" charset="0"/>
                  </a:defRPr>
                </a:lvl2pPr>
                <a:lvl3pPr marL="1143000" indent="-228600" defTabSz="1096963">
                  <a:spcBef>
                    <a:spcPct val="20000"/>
                  </a:spcBef>
                  <a:buChar char="•"/>
                  <a:defRPr sz="2400">
                    <a:solidFill>
                      <a:schemeClr val="tx1"/>
                    </a:solidFill>
                    <a:latin typeface="Arial" panose="020B0604020202020204" pitchFamily="34" charset="0"/>
                  </a:defRPr>
                </a:lvl3pPr>
                <a:lvl4pPr marL="1600200" indent="-228600" defTabSz="1096963">
                  <a:spcBef>
                    <a:spcPct val="20000"/>
                  </a:spcBef>
                  <a:buChar char="–"/>
                  <a:defRPr sz="2000">
                    <a:solidFill>
                      <a:schemeClr val="tx1"/>
                    </a:solidFill>
                    <a:latin typeface="Arial" panose="020B0604020202020204" pitchFamily="34" charset="0"/>
                  </a:defRPr>
                </a:lvl4pPr>
                <a:lvl5pPr marL="2057400" indent="-228600" defTabSz="1096963">
                  <a:spcBef>
                    <a:spcPct val="20000"/>
                  </a:spcBef>
                  <a:buChar char="»"/>
                  <a:defRPr sz="2000">
                    <a:solidFill>
                      <a:schemeClr val="tx1"/>
                    </a:solidFill>
                    <a:latin typeface="Arial" panose="020B0604020202020204" pitchFamily="34" charset="0"/>
                  </a:defRPr>
                </a:lvl5pPr>
                <a:lvl6pPr marL="25146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cs typeface="Arial" panose="020B0604020202020204" pitchFamily="34" charset="0"/>
                  </a:rPr>
                  <a:t>Core</a:t>
                </a:r>
              </a:p>
            </p:txBody>
          </p:sp>
          <p:sp>
            <p:nvSpPr>
              <p:cNvPr id="13322" name="Text Box 9">
                <a:extLst>
                  <a:ext uri="{FF2B5EF4-FFF2-40B4-BE49-F238E27FC236}">
                    <a16:creationId xmlns:a16="http://schemas.microsoft.com/office/drawing/2014/main" id="{4BCFECAA-46FF-4EA7-9FBA-794140088E88}"/>
                  </a:ext>
                </a:extLst>
              </p:cNvPr>
              <p:cNvSpPr txBox="1">
                <a:spLocks noChangeArrowheads="1"/>
              </p:cNvSpPr>
              <p:nvPr/>
            </p:nvSpPr>
            <p:spPr bwMode="auto">
              <a:xfrm>
                <a:off x="4656" y="2304"/>
                <a:ext cx="1728"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96963">
                  <a:spcBef>
                    <a:spcPct val="20000"/>
                  </a:spcBef>
                  <a:buChar char="•"/>
                  <a:defRPr sz="3200">
                    <a:solidFill>
                      <a:schemeClr val="tx1"/>
                    </a:solidFill>
                    <a:latin typeface="Arial" panose="020B0604020202020204" pitchFamily="34" charset="0"/>
                  </a:defRPr>
                </a:lvl1pPr>
                <a:lvl2pPr marL="742950" indent="-285750" defTabSz="1096963">
                  <a:spcBef>
                    <a:spcPct val="20000"/>
                  </a:spcBef>
                  <a:buChar char="–"/>
                  <a:defRPr sz="2800">
                    <a:solidFill>
                      <a:schemeClr val="tx1"/>
                    </a:solidFill>
                    <a:latin typeface="Arial" panose="020B0604020202020204" pitchFamily="34" charset="0"/>
                  </a:defRPr>
                </a:lvl2pPr>
                <a:lvl3pPr marL="1143000" indent="-228600" defTabSz="1096963">
                  <a:spcBef>
                    <a:spcPct val="20000"/>
                  </a:spcBef>
                  <a:buChar char="•"/>
                  <a:defRPr sz="2400">
                    <a:solidFill>
                      <a:schemeClr val="tx1"/>
                    </a:solidFill>
                    <a:latin typeface="Arial" panose="020B0604020202020204" pitchFamily="34" charset="0"/>
                  </a:defRPr>
                </a:lvl3pPr>
                <a:lvl4pPr marL="1600200" indent="-228600" defTabSz="1096963">
                  <a:spcBef>
                    <a:spcPct val="20000"/>
                  </a:spcBef>
                  <a:buChar char="–"/>
                  <a:defRPr sz="2000">
                    <a:solidFill>
                      <a:schemeClr val="tx1"/>
                    </a:solidFill>
                    <a:latin typeface="Arial" panose="020B0604020202020204" pitchFamily="34" charset="0"/>
                  </a:defRPr>
                </a:lvl4pPr>
                <a:lvl5pPr marL="2057400" indent="-228600" defTabSz="1096963">
                  <a:spcBef>
                    <a:spcPct val="20000"/>
                  </a:spcBef>
                  <a:buChar char="»"/>
                  <a:defRPr sz="2000">
                    <a:solidFill>
                      <a:schemeClr val="tx1"/>
                    </a:solidFill>
                    <a:latin typeface="Arial" panose="020B0604020202020204" pitchFamily="34" charset="0"/>
                  </a:defRPr>
                </a:lvl5pPr>
                <a:lvl6pPr marL="25146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cs typeface="Arial" panose="020B0604020202020204" pitchFamily="34" charset="0"/>
                  </a:rPr>
                  <a:t>Bifurcation (fork)</a:t>
                </a:r>
              </a:p>
            </p:txBody>
          </p:sp>
          <p:sp>
            <p:nvSpPr>
              <p:cNvPr id="13323" name="Text Box 10">
                <a:extLst>
                  <a:ext uri="{FF2B5EF4-FFF2-40B4-BE49-F238E27FC236}">
                    <a16:creationId xmlns:a16="http://schemas.microsoft.com/office/drawing/2014/main" id="{35C73A3B-EF1E-4DBF-A418-A411AE88C446}"/>
                  </a:ext>
                </a:extLst>
              </p:cNvPr>
              <p:cNvSpPr txBox="1">
                <a:spLocks noChangeArrowheads="1"/>
              </p:cNvSpPr>
              <p:nvPr/>
            </p:nvSpPr>
            <p:spPr bwMode="auto">
              <a:xfrm>
                <a:off x="4656" y="2851"/>
                <a:ext cx="1728"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96963">
                  <a:spcBef>
                    <a:spcPct val="20000"/>
                  </a:spcBef>
                  <a:buChar char="•"/>
                  <a:defRPr sz="3200">
                    <a:solidFill>
                      <a:schemeClr val="tx1"/>
                    </a:solidFill>
                    <a:latin typeface="Arial" panose="020B0604020202020204" pitchFamily="34" charset="0"/>
                  </a:defRPr>
                </a:lvl1pPr>
                <a:lvl2pPr marL="742950" indent="-285750" defTabSz="1096963">
                  <a:spcBef>
                    <a:spcPct val="20000"/>
                  </a:spcBef>
                  <a:buChar char="–"/>
                  <a:defRPr sz="2800">
                    <a:solidFill>
                      <a:schemeClr val="tx1"/>
                    </a:solidFill>
                    <a:latin typeface="Arial" panose="020B0604020202020204" pitchFamily="34" charset="0"/>
                  </a:defRPr>
                </a:lvl2pPr>
                <a:lvl3pPr marL="1143000" indent="-228600" defTabSz="1096963">
                  <a:spcBef>
                    <a:spcPct val="20000"/>
                  </a:spcBef>
                  <a:buChar char="•"/>
                  <a:defRPr sz="2400">
                    <a:solidFill>
                      <a:schemeClr val="tx1"/>
                    </a:solidFill>
                    <a:latin typeface="Arial" panose="020B0604020202020204" pitchFamily="34" charset="0"/>
                  </a:defRPr>
                </a:lvl3pPr>
                <a:lvl4pPr marL="1600200" indent="-228600" defTabSz="1096963">
                  <a:spcBef>
                    <a:spcPct val="20000"/>
                  </a:spcBef>
                  <a:buChar char="–"/>
                  <a:defRPr sz="2000">
                    <a:solidFill>
                      <a:schemeClr val="tx1"/>
                    </a:solidFill>
                    <a:latin typeface="Arial" panose="020B0604020202020204" pitchFamily="34" charset="0"/>
                  </a:defRPr>
                </a:lvl4pPr>
                <a:lvl5pPr marL="2057400" indent="-228600" defTabSz="1096963">
                  <a:spcBef>
                    <a:spcPct val="20000"/>
                  </a:spcBef>
                  <a:buChar char="»"/>
                  <a:defRPr sz="2000">
                    <a:solidFill>
                      <a:schemeClr val="tx1"/>
                    </a:solidFill>
                    <a:latin typeface="Arial" panose="020B0604020202020204" pitchFamily="34" charset="0"/>
                  </a:defRPr>
                </a:lvl5pPr>
                <a:lvl6pPr marL="25146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cs typeface="Arial" panose="020B0604020202020204" pitchFamily="34" charset="0"/>
                  </a:rPr>
                  <a:t>Ridge ending</a:t>
                </a:r>
              </a:p>
            </p:txBody>
          </p:sp>
          <p:sp>
            <p:nvSpPr>
              <p:cNvPr id="13324" name="Text Box 11">
                <a:extLst>
                  <a:ext uri="{FF2B5EF4-FFF2-40B4-BE49-F238E27FC236}">
                    <a16:creationId xmlns:a16="http://schemas.microsoft.com/office/drawing/2014/main" id="{1C567C5D-BF51-4551-AD3D-60027ADF2F42}"/>
                  </a:ext>
                </a:extLst>
              </p:cNvPr>
              <p:cNvSpPr txBox="1">
                <a:spLocks noChangeArrowheads="1"/>
              </p:cNvSpPr>
              <p:nvPr/>
            </p:nvSpPr>
            <p:spPr bwMode="auto">
              <a:xfrm>
                <a:off x="4656" y="3331"/>
                <a:ext cx="1728"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96963">
                  <a:spcBef>
                    <a:spcPct val="20000"/>
                  </a:spcBef>
                  <a:buChar char="•"/>
                  <a:defRPr sz="3200">
                    <a:solidFill>
                      <a:schemeClr val="tx1"/>
                    </a:solidFill>
                    <a:latin typeface="Arial" panose="020B0604020202020204" pitchFamily="34" charset="0"/>
                  </a:defRPr>
                </a:lvl1pPr>
                <a:lvl2pPr marL="742950" indent="-285750" defTabSz="1096963">
                  <a:spcBef>
                    <a:spcPct val="20000"/>
                  </a:spcBef>
                  <a:buChar char="–"/>
                  <a:defRPr sz="2800">
                    <a:solidFill>
                      <a:schemeClr val="tx1"/>
                    </a:solidFill>
                    <a:latin typeface="Arial" panose="020B0604020202020204" pitchFamily="34" charset="0"/>
                  </a:defRPr>
                </a:lvl2pPr>
                <a:lvl3pPr marL="1143000" indent="-228600" defTabSz="1096963">
                  <a:spcBef>
                    <a:spcPct val="20000"/>
                  </a:spcBef>
                  <a:buChar char="•"/>
                  <a:defRPr sz="2400">
                    <a:solidFill>
                      <a:schemeClr val="tx1"/>
                    </a:solidFill>
                    <a:latin typeface="Arial" panose="020B0604020202020204" pitchFamily="34" charset="0"/>
                  </a:defRPr>
                </a:lvl3pPr>
                <a:lvl4pPr marL="1600200" indent="-228600" defTabSz="1096963">
                  <a:spcBef>
                    <a:spcPct val="20000"/>
                  </a:spcBef>
                  <a:buChar char="–"/>
                  <a:defRPr sz="2000">
                    <a:solidFill>
                      <a:schemeClr val="tx1"/>
                    </a:solidFill>
                    <a:latin typeface="Arial" panose="020B0604020202020204" pitchFamily="34" charset="0"/>
                  </a:defRPr>
                </a:lvl4pPr>
                <a:lvl5pPr marL="2057400" indent="-228600" defTabSz="1096963">
                  <a:spcBef>
                    <a:spcPct val="20000"/>
                  </a:spcBef>
                  <a:buChar char="»"/>
                  <a:defRPr sz="2000">
                    <a:solidFill>
                      <a:schemeClr val="tx1"/>
                    </a:solidFill>
                    <a:latin typeface="Arial" panose="020B0604020202020204" pitchFamily="34" charset="0"/>
                  </a:defRPr>
                </a:lvl5pPr>
                <a:lvl6pPr marL="25146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cs typeface="Arial" panose="020B0604020202020204" pitchFamily="34" charset="0"/>
                  </a:rPr>
                  <a:t>Island</a:t>
                </a:r>
              </a:p>
            </p:txBody>
          </p:sp>
          <p:sp>
            <p:nvSpPr>
              <p:cNvPr id="13325" name="Text Box 12">
                <a:extLst>
                  <a:ext uri="{FF2B5EF4-FFF2-40B4-BE49-F238E27FC236}">
                    <a16:creationId xmlns:a16="http://schemas.microsoft.com/office/drawing/2014/main" id="{3E9564BD-60B1-4F54-8DCA-0A7F64A23C67}"/>
                  </a:ext>
                </a:extLst>
              </p:cNvPr>
              <p:cNvSpPr txBox="1">
                <a:spLocks noChangeArrowheads="1"/>
              </p:cNvSpPr>
              <p:nvPr/>
            </p:nvSpPr>
            <p:spPr bwMode="auto">
              <a:xfrm>
                <a:off x="4656" y="3840"/>
                <a:ext cx="1728"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96963">
                  <a:spcBef>
                    <a:spcPct val="20000"/>
                  </a:spcBef>
                  <a:buChar char="•"/>
                  <a:defRPr sz="3200">
                    <a:solidFill>
                      <a:schemeClr val="tx1"/>
                    </a:solidFill>
                    <a:latin typeface="Arial" panose="020B0604020202020204" pitchFamily="34" charset="0"/>
                  </a:defRPr>
                </a:lvl1pPr>
                <a:lvl2pPr marL="742950" indent="-285750" defTabSz="1096963">
                  <a:spcBef>
                    <a:spcPct val="20000"/>
                  </a:spcBef>
                  <a:buChar char="–"/>
                  <a:defRPr sz="2800">
                    <a:solidFill>
                      <a:schemeClr val="tx1"/>
                    </a:solidFill>
                    <a:latin typeface="Arial" panose="020B0604020202020204" pitchFamily="34" charset="0"/>
                  </a:defRPr>
                </a:lvl2pPr>
                <a:lvl3pPr marL="1143000" indent="-228600" defTabSz="1096963">
                  <a:spcBef>
                    <a:spcPct val="20000"/>
                  </a:spcBef>
                  <a:buChar char="•"/>
                  <a:defRPr sz="2400">
                    <a:solidFill>
                      <a:schemeClr val="tx1"/>
                    </a:solidFill>
                    <a:latin typeface="Arial" panose="020B0604020202020204" pitchFamily="34" charset="0"/>
                  </a:defRPr>
                </a:lvl3pPr>
                <a:lvl4pPr marL="1600200" indent="-228600" defTabSz="1096963">
                  <a:spcBef>
                    <a:spcPct val="20000"/>
                  </a:spcBef>
                  <a:buChar char="–"/>
                  <a:defRPr sz="2000">
                    <a:solidFill>
                      <a:schemeClr val="tx1"/>
                    </a:solidFill>
                    <a:latin typeface="Arial" panose="020B0604020202020204" pitchFamily="34" charset="0"/>
                  </a:defRPr>
                </a:lvl4pPr>
                <a:lvl5pPr marL="2057400" indent="-228600" defTabSz="1096963">
                  <a:spcBef>
                    <a:spcPct val="20000"/>
                  </a:spcBef>
                  <a:buChar char="»"/>
                  <a:defRPr sz="2000">
                    <a:solidFill>
                      <a:schemeClr val="tx1"/>
                    </a:solidFill>
                    <a:latin typeface="Arial" panose="020B0604020202020204" pitchFamily="34" charset="0"/>
                  </a:defRPr>
                </a:lvl5pPr>
                <a:lvl6pPr marL="25146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cs typeface="Arial" panose="020B0604020202020204" pitchFamily="34" charset="0"/>
                  </a:rPr>
                  <a:t>Delta</a:t>
                </a:r>
              </a:p>
            </p:txBody>
          </p:sp>
          <p:sp>
            <p:nvSpPr>
              <p:cNvPr id="13326" name="Text Box 13">
                <a:extLst>
                  <a:ext uri="{FF2B5EF4-FFF2-40B4-BE49-F238E27FC236}">
                    <a16:creationId xmlns:a16="http://schemas.microsoft.com/office/drawing/2014/main" id="{19DA5126-E49A-40E7-B84D-07F5EC3226AF}"/>
                  </a:ext>
                </a:extLst>
              </p:cNvPr>
              <p:cNvSpPr txBox="1">
                <a:spLocks noChangeArrowheads="1"/>
              </p:cNvSpPr>
              <p:nvPr/>
            </p:nvSpPr>
            <p:spPr bwMode="auto">
              <a:xfrm>
                <a:off x="4608" y="4339"/>
                <a:ext cx="1728"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96963">
                  <a:spcBef>
                    <a:spcPct val="20000"/>
                  </a:spcBef>
                  <a:buChar char="•"/>
                  <a:defRPr sz="3200">
                    <a:solidFill>
                      <a:schemeClr val="tx1"/>
                    </a:solidFill>
                    <a:latin typeface="Arial" panose="020B0604020202020204" pitchFamily="34" charset="0"/>
                  </a:defRPr>
                </a:lvl1pPr>
                <a:lvl2pPr marL="742950" indent="-285750" defTabSz="1096963">
                  <a:spcBef>
                    <a:spcPct val="20000"/>
                  </a:spcBef>
                  <a:buChar char="–"/>
                  <a:defRPr sz="2800">
                    <a:solidFill>
                      <a:schemeClr val="tx1"/>
                    </a:solidFill>
                    <a:latin typeface="Arial" panose="020B0604020202020204" pitchFamily="34" charset="0"/>
                  </a:defRPr>
                </a:lvl2pPr>
                <a:lvl3pPr marL="1143000" indent="-228600" defTabSz="1096963">
                  <a:spcBef>
                    <a:spcPct val="20000"/>
                  </a:spcBef>
                  <a:buChar char="•"/>
                  <a:defRPr sz="2400">
                    <a:solidFill>
                      <a:schemeClr val="tx1"/>
                    </a:solidFill>
                    <a:latin typeface="Arial" panose="020B0604020202020204" pitchFamily="34" charset="0"/>
                  </a:defRPr>
                </a:lvl3pPr>
                <a:lvl4pPr marL="1600200" indent="-228600" defTabSz="1096963">
                  <a:spcBef>
                    <a:spcPct val="20000"/>
                  </a:spcBef>
                  <a:buChar char="–"/>
                  <a:defRPr sz="2000">
                    <a:solidFill>
                      <a:schemeClr val="tx1"/>
                    </a:solidFill>
                    <a:latin typeface="Arial" panose="020B0604020202020204" pitchFamily="34" charset="0"/>
                  </a:defRPr>
                </a:lvl4pPr>
                <a:lvl5pPr marL="2057400" indent="-228600" defTabSz="1096963">
                  <a:spcBef>
                    <a:spcPct val="20000"/>
                  </a:spcBef>
                  <a:buChar char="»"/>
                  <a:defRPr sz="2000">
                    <a:solidFill>
                      <a:schemeClr val="tx1"/>
                    </a:solidFill>
                    <a:latin typeface="Arial" panose="020B0604020202020204" pitchFamily="34" charset="0"/>
                  </a:defRPr>
                </a:lvl5pPr>
                <a:lvl6pPr marL="25146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cs typeface="Arial" panose="020B0604020202020204" pitchFamily="34" charset="0"/>
                  </a:rPr>
                  <a:t>Pore</a:t>
                </a:r>
              </a:p>
            </p:txBody>
          </p:sp>
          <p:sp>
            <p:nvSpPr>
              <p:cNvPr id="13327" name="Text Box 14">
                <a:extLst>
                  <a:ext uri="{FF2B5EF4-FFF2-40B4-BE49-F238E27FC236}">
                    <a16:creationId xmlns:a16="http://schemas.microsoft.com/office/drawing/2014/main" id="{064BCB37-D83C-4AC4-8761-977BA601365D}"/>
                  </a:ext>
                </a:extLst>
              </p:cNvPr>
              <p:cNvSpPr txBox="1">
                <a:spLocks noChangeArrowheads="1"/>
              </p:cNvSpPr>
              <p:nvPr/>
            </p:nvSpPr>
            <p:spPr bwMode="auto">
              <a:xfrm>
                <a:off x="102" y="3057"/>
                <a:ext cx="75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96963">
                  <a:spcBef>
                    <a:spcPct val="20000"/>
                  </a:spcBef>
                  <a:buChar char="•"/>
                  <a:defRPr sz="3200">
                    <a:solidFill>
                      <a:schemeClr val="tx1"/>
                    </a:solidFill>
                    <a:latin typeface="Arial" panose="020B0604020202020204" pitchFamily="34" charset="0"/>
                  </a:defRPr>
                </a:lvl1pPr>
                <a:lvl2pPr marL="742950" indent="-285750" defTabSz="1096963">
                  <a:spcBef>
                    <a:spcPct val="20000"/>
                  </a:spcBef>
                  <a:buChar char="–"/>
                  <a:defRPr sz="2800">
                    <a:solidFill>
                      <a:schemeClr val="tx1"/>
                    </a:solidFill>
                    <a:latin typeface="Arial" panose="020B0604020202020204" pitchFamily="34" charset="0"/>
                  </a:defRPr>
                </a:lvl2pPr>
                <a:lvl3pPr marL="1143000" indent="-228600" defTabSz="1096963">
                  <a:spcBef>
                    <a:spcPct val="20000"/>
                  </a:spcBef>
                  <a:buChar char="•"/>
                  <a:defRPr sz="2400">
                    <a:solidFill>
                      <a:schemeClr val="tx1"/>
                    </a:solidFill>
                    <a:latin typeface="Arial" panose="020B0604020202020204" pitchFamily="34" charset="0"/>
                  </a:defRPr>
                </a:lvl3pPr>
                <a:lvl4pPr marL="1600200" indent="-228600" defTabSz="1096963">
                  <a:spcBef>
                    <a:spcPct val="20000"/>
                  </a:spcBef>
                  <a:buChar char="–"/>
                  <a:defRPr sz="2000">
                    <a:solidFill>
                      <a:schemeClr val="tx1"/>
                    </a:solidFill>
                    <a:latin typeface="Arial" panose="020B0604020202020204" pitchFamily="34" charset="0"/>
                  </a:defRPr>
                </a:lvl4pPr>
                <a:lvl5pPr marL="2057400" indent="-228600" defTabSz="1096963">
                  <a:spcBef>
                    <a:spcPct val="20000"/>
                  </a:spcBef>
                  <a:buChar char="»"/>
                  <a:defRPr sz="2000">
                    <a:solidFill>
                      <a:schemeClr val="tx1"/>
                    </a:solidFill>
                    <a:latin typeface="Arial" panose="020B0604020202020204" pitchFamily="34" charset="0"/>
                  </a:defRPr>
                </a:lvl5pPr>
                <a:lvl6pPr marL="25146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969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cs typeface="Arial" panose="020B0604020202020204" pitchFamily="34" charset="0"/>
                  </a:rPr>
                  <a:t>Scar</a:t>
                </a:r>
              </a:p>
            </p:txBody>
          </p:sp>
          <p:sp>
            <p:nvSpPr>
              <p:cNvPr id="13328" name="Line 15">
                <a:extLst>
                  <a:ext uri="{FF2B5EF4-FFF2-40B4-BE49-F238E27FC236}">
                    <a16:creationId xmlns:a16="http://schemas.microsoft.com/office/drawing/2014/main" id="{AC3A0836-B3DC-4AC6-BB29-C3B91A6EBA75}"/>
                  </a:ext>
                </a:extLst>
              </p:cNvPr>
              <p:cNvSpPr>
                <a:spLocks noChangeShapeType="1"/>
              </p:cNvSpPr>
              <p:nvPr/>
            </p:nvSpPr>
            <p:spPr bwMode="auto">
              <a:xfrm flipV="1">
                <a:off x="768" y="2976"/>
                <a:ext cx="38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6" name="Rectangle 15">
            <a:extLst>
              <a:ext uri="{FF2B5EF4-FFF2-40B4-BE49-F238E27FC236}">
                <a16:creationId xmlns:a16="http://schemas.microsoft.com/office/drawing/2014/main" id="{3099771A-1C05-4FAE-8541-DB6F7A9C4D43}"/>
              </a:ext>
            </a:extLst>
          </p:cNvPr>
          <p:cNvSpPr/>
          <p:nvPr/>
        </p:nvSpPr>
        <p:spPr>
          <a:xfrm rot="20498005">
            <a:off x="173264" y="1206083"/>
            <a:ext cx="2943114" cy="769442"/>
          </a:xfrm>
          <a:prstGeom prst="rect">
            <a:avLst/>
          </a:prstGeom>
          <a:noFill/>
        </p:spPr>
        <p:txBody>
          <a:bodyPr wrap="none" lIns="76197" tIns="38098" rIns="76197" bIns="38098">
            <a:spAutoFit/>
          </a:bodyPr>
          <a:lstStyle/>
          <a:p>
            <a:pPr algn="ctr" eaLnBrk="1" hangingPunct="1">
              <a:defRPr/>
            </a:pPr>
            <a:r>
              <a:rPr lang="en-US" sz="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rPr>
              <a:t>EXAMPLE</a:t>
            </a:r>
          </a:p>
        </p:txBody>
      </p:sp>
    </p:spTree>
  </p:cSld>
  <p:clrMapOvr>
    <a:masterClrMapping/>
  </p:clrMapOvr>
  <p:transition spd="slow" advTm="409401"/>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0ED7F95-3781-46C5-86FC-6FFB897346DB}"/>
              </a:ext>
            </a:extLst>
          </p:cNvPr>
          <p:cNvSpPr>
            <a:spLocks noGrp="1" noChangeArrowheads="1"/>
          </p:cNvSpPr>
          <p:nvPr>
            <p:ph type="title"/>
          </p:nvPr>
        </p:nvSpPr>
        <p:spPr/>
        <p:txBody>
          <a:bodyPr/>
          <a:lstStyle/>
          <a:p>
            <a:r>
              <a:rPr lang="en-US" altLang="en-US">
                <a:latin typeface="Toronto"/>
              </a:rPr>
              <a:t>Primary Classification</a:t>
            </a:r>
          </a:p>
        </p:txBody>
      </p:sp>
      <p:pic>
        <p:nvPicPr>
          <p:cNvPr id="14339" name="Picture 3">
            <a:extLst>
              <a:ext uri="{FF2B5EF4-FFF2-40B4-BE49-F238E27FC236}">
                <a16:creationId xmlns:a16="http://schemas.microsoft.com/office/drawing/2014/main" id="{F7853E0B-D4AB-440C-AC9C-43A1D1E0129B}"/>
              </a:ext>
            </a:extLst>
          </p:cNvPr>
          <p:cNvPicPr>
            <a:picLocks noGrp="1" noChangeAspect="1" noChangeArrowheads="1"/>
          </p:cNvPicPr>
          <p:nvPr>
            <p:ph sz="half" idx="1"/>
          </p:nvPr>
        </p:nvPicPr>
        <p:blipFill>
          <a:blip r:embed="rId2">
            <a:lum bright="-12000" contrast="30000"/>
            <a:extLst>
              <a:ext uri="{28A0092B-C50C-407E-A947-70E740481C1C}">
                <a14:useLocalDpi xmlns:a14="http://schemas.microsoft.com/office/drawing/2010/main" val="0"/>
              </a:ext>
            </a:extLst>
          </a:blip>
          <a:srcRect/>
          <a:stretch>
            <a:fillRect/>
          </a:stretch>
        </p:blipFill>
        <p:spPr>
          <a:xfrm>
            <a:off x="914400" y="2971800"/>
            <a:ext cx="3130550" cy="3429000"/>
          </a:xfrm>
        </p:spPr>
      </p:pic>
      <p:pic>
        <p:nvPicPr>
          <p:cNvPr id="14340" name="Picture 4">
            <a:extLst>
              <a:ext uri="{FF2B5EF4-FFF2-40B4-BE49-F238E27FC236}">
                <a16:creationId xmlns:a16="http://schemas.microsoft.com/office/drawing/2014/main" id="{40EFB0D0-254B-407D-8419-E3320E92FF71}"/>
              </a:ext>
            </a:extLst>
          </p:cNvPr>
          <p:cNvPicPr>
            <a:picLocks noGrp="1" noChangeAspect="1" noChangeArrowheads="1"/>
          </p:cNvPicPr>
          <p:nvPr>
            <p:ph sz="half" idx="2"/>
          </p:nvPr>
        </p:nvPicPr>
        <p:blipFill>
          <a:blip r:embed="rId3">
            <a:lum bright="-12000" contrast="30000"/>
            <a:extLst>
              <a:ext uri="{28A0092B-C50C-407E-A947-70E740481C1C}">
                <a14:useLocalDpi xmlns:a14="http://schemas.microsoft.com/office/drawing/2010/main" val="0"/>
              </a:ext>
            </a:extLst>
          </a:blip>
          <a:srcRect/>
          <a:stretch>
            <a:fillRect/>
          </a:stretch>
        </p:blipFill>
        <p:spPr>
          <a:xfrm>
            <a:off x="4953000" y="2971800"/>
            <a:ext cx="3062288" cy="3505200"/>
          </a:xfrm>
        </p:spPr>
      </p:pic>
      <p:sp>
        <p:nvSpPr>
          <p:cNvPr id="14341" name="Rectangle 5">
            <a:extLst>
              <a:ext uri="{FF2B5EF4-FFF2-40B4-BE49-F238E27FC236}">
                <a16:creationId xmlns:a16="http://schemas.microsoft.com/office/drawing/2014/main" id="{B220508E-0C0F-4235-BD83-C3357750698B}"/>
              </a:ext>
            </a:extLst>
          </p:cNvPr>
          <p:cNvSpPr>
            <a:spLocks noChangeArrowheads="1"/>
          </p:cNvSpPr>
          <p:nvPr/>
        </p:nvSpPr>
        <p:spPr bwMode="auto">
          <a:xfrm>
            <a:off x="1600200" y="1295400"/>
            <a:ext cx="571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t>The Henry</a:t>
            </a:r>
            <a:r>
              <a:rPr lang="en-US" altLang="en-US" sz="2400" b="1">
                <a:cs typeface="Arial" panose="020B0604020202020204" pitchFamily="34" charset="0"/>
              </a:rPr>
              <a:t>—</a:t>
            </a:r>
            <a:r>
              <a:rPr lang="en-US" altLang="en-US" sz="2400" b="1"/>
              <a:t>FBI Classification</a:t>
            </a:r>
          </a:p>
          <a:p>
            <a:pPr algn="ctr">
              <a:spcBef>
                <a:spcPct val="0"/>
              </a:spcBef>
              <a:buFontTx/>
              <a:buNone/>
            </a:pPr>
            <a:r>
              <a:rPr lang="en-US" altLang="en-US" sz="2400" b="1"/>
              <a:t>Based on WHORLS</a:t>
            </a:r>
          </a:p>
          <a:p>
            <a:pPr algn="ctr">
              <a:spcBef>
                <a:spcPct val="0"/>
              </a:spcBef>
              <a:buFontTx/>
              <a:buNone/>
            </a:pPr>
            <a:r>
              <a:rPr lang="en-US" altLang="en-US" sz="2400"/>
              <a:t>Each finger is given a point value</a:t>
            </a:r>
          </a:p>
        </p:txBody>
      </p:sp>
      <p:sp>
        <p:nvSpPr>
          <p:cNvPr id="14342" name="Rectangle 6">
            <a:extLst>
              <a:ext uri="{FF2B5EF4-FFF2-40B4-BE49-F238E27FC236}">
                <a16:creationId xmlns:a16="http://schemas.microsoft.com/office/drawing/2014/main" id="{07A80218-D9C5-461D-8D3E-E522BE5ED5B3}"/>
              </a:ext>
            </a:extLst>
          </p:cNvPr>
          <p:cNvSpPr>
            <a:spLocks noChangeArrowheads="1"/>
          </p:cNvSpPr>
          <p:nvPr/>
        </p:nvSpPr>
        <p:spPr bwMode="auto">
          <a:xfrm>
            <a:off x="2971800" y="5178425"/>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solidFill>
                  <a:schemeClr val="bg2"/>
                </a:solidFill>
              </a:rPr>
              <a:t>right</a:t>
            </a:r>
          </a:p>
        </p:txBody>
      </p:sp>
      <p:sp>
        <p:nvSpPr>
          <p:cNvPr id="14343" name="Rectangle 7">
            <a:extLst>
              <a:ext uri="{FF2B5EF4-FFF2-40B4-BE49-F238E27FC236}">
                <a16:creationId xmlns:a16="http://schemas.microsoft.com/office/drawing/2014/main" id="{B438CD85-8BAB-47AF-8B67-6B38B390CF27}"/>
              </a:ext>
            </a:extLst>
          </p:cNvPr>
          <p:cNvSpPr>
            <a:spLocks noChangeArrowheads="1"/>
          </p:cNvSpPr>
          <p:nvPr/>
        </p:nvSpPr>
        <p:spPr bwMode="auto">
          <a:xfrm>
            <a:off x="5105400" y="5178425"/>
            <a:ext cx="563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solidFill>
                  <a:schemeClr val="bg2"/>
                </a:solidFill>
              </a:rPr>
              <a:t>left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20FAFFF-E328-40A4-8284-CF55398F33C5}"/>
              </a:ext>
            </a:extLst>
          </p:cNvPr>
          <p:cNvSpPr>
            <a:spLocks noGrp="1" noChangeArrowheads="1"/>
          </p:cNvSpPr>
          <p:nvPr>
            <p:ph type="title"/>
          </p:nvPr>
        </p:nvSpPr>
        <p:spPr>
          <a:xfrm>
            <a:off x="471488" y="23813"/>
            <a:ext cx="8229600" cy="1143000"/>
          </a:xfrm>
        </p:spPr>
        <p:txBody>
          <a:bodyPr/>
          <a:lstStyle/>
          <a:p>
            <a:r>
              <a:rPr lang="en-US" altLang="en-US">
                <a:latin typeface="Toronto"/>
              </a:rPr>
              <a:t>Primary Classification</a:t>
            </a:r>
          </a:p>
        </p:txBody>
      </p:sp>
      <p:sp>
        <p:nvSpPr>
          <p:cNvPr id="15363" name="Rectangle 3">
            <a:extLst>
              <a:ext uri="{FF2B5EF4-FFF2-40B4-BE49-F238E27FC236}">
                <a16:creationId xmlns:a16="http://schemas.microsoft.com/office/drawing/2014/main" id="{76D6ED82-4E26-4874-A858-FD5DFDC60A77}"/>
              </a:ext>
            </a:extLst>
          </p:cNvPr>
          <p:cNvSpPr>
            <a:spLocks noGrp="1" noChangeArrowheads="1"/>
          </p:cNvSpPr>
          <p:nvPr>
            <p:ph type="body" idx="1"/>
          </p:nvPr>
        </p:nvSpPr>
        <p:spPr>
          <a:xfrm>
            <a:off x="457200" y="1066800"/>
            <a:ext cx="7772400" cy="828675"/>
          </a:xfrm>
        </p:spPr>
        <p:txBody>
          <a:bodyPr/>
          <a:lstStyle/>
          <a:p>
            <a:pPr>
              <a:buFont typeface="Webdings" panose="05030102010509060703" pitchFamily="18" charset="2"/>
              <a:buNone/>
            </a:pPr>
            <a:r>
              <a:rPr lang="en-US" altLang="en-US" sz="2400">
                <a:solidFill>
                  <a:srgbClr val="000000"/>
                </a:solidFill>
              </a:rPr>
              <a:t>    Assign the number of points for each finger that has a whorl and substitute into the equation:</a:t>
            </a:r>
          </a:p>
        </p:txBody>
      </p:sp>
      <p:sp>
        <p:nvSpPr>
          <p:cNvPr id="15364" name="Rectangle 7">
            <a:extLst>
              <a:ext uri="{FF2B5EF4-FFF2-40B4-BE49-F238E27FC236}">
                <a16:creationId xmlns:a16="http://schemas.microsoft.com/office/drawing/2014/main" id="{957CF869-12FB-492A-83FF-83F90B555D0B}"/>
              </a:ext>
            </a:extLst>
          </p:cNvPr>
          <p:cNvSpPr>
            <a:spLocks noChangeArrowheads="1"/>
          </p:cNvSpPr>
          <p:nvPr/>
        </p:nvSpPr>
        <p:spPr bwMode="auto">
          <a:xfrm>
            <a:off x="1143000" y="6016625"/>
            <a:ext cx="7086600" cy="4619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2400"/>
              <a:t>That number is your primary classification number</a:t>
            </a:r>
          </a:p>
        </p:txBody>
      </p:sp>
      <p:pic>
        <p:nvPicPr>
          <p:cNvPr id="15365" name="Picture 2">
            <a:extLst>
              <a:ext uri="{FF2B5EF4-FFF2-40B4-BE49-F238E27FC236}">
                <a16:creationId xmlns:a16="http://schemas.microsoft.com/office/drawing/2014/main" id="{FCC2259C-5917-4E2D-BEF0-B05FD923E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063" t="32292" r="8594" b="22917"/>
          <a:stretch>
            <a:fillRect/>
          </a:stretch>
        </p:blipFill>
        <p:spPr bwMode="auto">
          <a:xfrm>
            <a:off x="381000" y="2057400"/>
            <a:ext cx="85963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386" name="Group 6">
            <a:extLst>
              <a:ext uri="{FF2B5EF4-FFF2-40B4-BE49-F238E27FC236}">
                <a16:creationId xmlns:a16="http://schemas.microsoft.com/office/drawing/2014/main" id="{7CE9CDAD-7E9B-4165-BFB6-C4B5DDF8A24F}"/>
              </a:ext>
            </a:extLst>
          </p:cNvPr>
          <p:cNvGrpSpPr>
            <a:grpSpLocks/>
          </p:cNvGrpSpPr>
          <p:nvPr/>
        </p:nvGrpSpPr>
        <p:grpSpPr bwMode="auto">
          <a:xfrm>
            <a:off x="514350" y="304800"/>
            <a:ext cx="7581900" cy="2085975"/>
            <a:chOff x="428" y="2640"/>
            <a:chExt cx="4776" cy="1314"/>
          </a:xfrm>
        </p:grpSpPr>
        <p:sp>
          <p:nvSpPr>
            <p:cNvPr id="16395" name="Text Box 4">
              <a:extLst>
                <a:ext uri="{FF2B5EF4-FFF2-40B4-BE49-F238E27FC236}">
                  <a16:creationId xmlns:a16="http://schemas.microsoft.com/office/drawing/2014/main" id="{E9C6EDA8-2063-4E4A-B468-5D96B35B12D3}"/>
                </a:ext>
              </a:extLst>
            </p:cNvPr>
            <p:cNvSpPr txBox="1">
              <a:spLocks noChangeArrowheads="1"/>
            </p:cNvSpPr>
            <p:nvPr/>
          </p:nvSpPr>
          <p:spPr bwMode="auto">
            <a:xfrm>
              <a:off x="428" y="2640"/>
              <a:ext cx="2832"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a:latin typeface="Times New Roman" panose="02020603050405020304" pitchFamily="18" charset="0"/>
                </a:rPr>
                <a:t>It’s time to make</a:t>
              </a:r>
              <a:br>
                <a:rPr lang="en-US" altLang="en-US" sz="4400" b="1">
                  <a:latin typeface="Times New Roman" panose="02020603050405020304" pitchFamily="18" charset="0"/>
                </a:rPr>
              </a:br>
              <a:r>
                <a:rPr lang="en-US" altLang="en-US" sz="4400" b="1">
                  <a:latin typeface="Times New Roman" panose="02020603050405020304" pitchFamily="18" charset="0"/>
                </a:rPr>
                <a:t>some prints!</a:t>
              </a:r>
            </a:p>
          </p:txBody>
        </p:sp>
        <p:pic>
          <p:nvPicPr>
            <p:cNvPr id="16396" name="Picture 5" descr="j0286957">
              <a:extLst>
                <a:ext uri="{FF2B5EF4-FFF2-40B4-BE49-F238E27FC236}">
                  <a16:creationId xmlns:a16="http://schemas.microsoft.com/office/drawing/2014/main" id="{F1308143-B5EF-4B5C-884C-ABE833F0C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 y="2640"/>
              <a:ext cx="1508"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87" name="Picture 5" descr="fprint_good2.jpg">
            <a:extLst>
              <a:ext uri="{FF2B5EF4-FFF2-40B4-BE49-F238E27FC236}">
                <a16:creationId xmlns:a16="http://schemas.microsoft.com/office/drawing/2014/main" id="{921320EB-EA88-46E4-A815-C880E7505C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8956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fprint_not2.jpg">
            <a:extLst>
              <a:ext uri="{FF2B5EF4-FFF2-40B4-BE49-F238E27FC236}">
                <a16:creationId xmlns:a16="http://schemas.microsoft.com/office/drawing/2014/main" id="{15DCAFDA-56D8-432C-BABB-2AE4AE11AC18}"/>
              </a:ext>
            </a:extLst>
          </p:cNvPr>
          <p:cNvPicPr>
            <a:picLocks noChangeAspect="1"/>
          </p:cNvPicPr>
          <p:nvPr/>
        </p:nvPicPr>
        <p:blipFill>
          <a:blip r:embed="rId5">
            <a:extLst>
              <a:ext uri="{28A0092B-C50C-407E-A947-70E740481C1C}">
                <a14:useLocalDpi xmlns:a14="http://schemas.microsoft.com/office/drawing/2010/main" val="0"/>
              </a:ext>
            </a:extLst>
          </a:blip>
          <a:srcRect l="6667" t="28751" r="16667" b="3751"/>
          <a:stretch>
            <a:fillRect/>
          </a:stretch>
        </p:blipFill>
        <p:spPr bwMode="auto">
          <a:xfrm>
            <a:off x="2330450" y="3886200"/>
            <a:ext cx="20129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fprint_not1.jpg">
            <a:extLst>
              <a:ext uri="{FF2B5EF4-FFF2-40B4-BE49-F238E27FC236}">
                <a16:creationId xmlns:a16="http://schemas.microsoft.com/office/drawing/2014/main" id="{5E364494-86EA-4531-8DD5-538560B9CD32}"/>
              </a:ext>
            </a:extLst>
          </p:cNvPr>
          <p:cNvPicPr>
            <a:picLocks noChangeAspect="1"/>
          </p:cNvPicPr>
          <p:nvPr/>
        </p:nvPicPr>
        <p:blipFill>
          <a:blip r:embed="rId6">
            <a:extLst>
              <a:ext uri="{28A0092B-C50C-407E-A947-70E740481C1C}">
                <a14:useLocalDpi xmlns:a14="http://schemas.microsoft.com/office/drawing/2010/main" val="0"/>
              </a:ext>
            </a:extLst>
          </a:blip>
          <a:srcRect l="6667" t="3751" r="18333" b="37500"/>
          <a:stretch>
            <a:fillRect/>
          </a:stretch>
        </p:blipFill>
        <p:spPr bwMode="auto">
          <a:xfrm>
            <a:off x="1263650" y="3048000"/>
            <a:ext cx="13874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7">
            <a:extLst>
              <a:ext uri="{FF2B5EF4-FFF2-40B4-BE49-F238E27FC236}">
                <a16:creationId xmlns:a16="http://schemas.microsoft.com/office/drawing/2014/main" id="{D9186DB6-B74A-4FC6-8448-783AE5E65F0D}"/>
              </a:ext>
            </a:extLst>
          </p:cNvPr>
          <p:cNvSpPr txBox="1">
            <a:spLocks noChangeArrowheads="1"/>
          </p:cNvSpPr>
          <p:nvPr/>
        </p:nvSpPr>
        <p:spPr bwMode="auto">
          <a:xfrm>
            <a:off x="654050" y="4648200"/>
            <a:ext cx="152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cs typeface="Times New Roman" panose="02020603050405020304" pitchFamily="18" charset="0"/>
              </a:rPr>
              <a:t>Avoid Partial Prints</a:t>
            </a:r>
          </a:p>
        </p:txBody>
      </p:sp>
      <p:sp>
        <p:nvSpPr>
          <p:cNvPr id="16391" name="TextBox 8">
            <a:extLst>
              <a:ext uri="{FF2B5EF4-FFF2-40B4-BE49-F238E27FC236}">
                <a16:creationId xmlns:a16="http://schemas.microsoft.com/office/drawing/2014/main" id="{8DF9D458-8D97-47A3-A55D-E07A6C4A1E75}"/>
              </a:ext>
            </a:extLst>
          </p:cNvPr>
          <p:cNvSpPr txBox="1">
            <a:spLocks noChangeArrowheads="1"/>
          </p:cNvSpPr>
          <p:nvPr/>
        </p:nvSpPr>
        <p:spPr bwMode="auto">
          <a:xfrm>
            <a:off x="4991100" y="5353050"/>
            <a:ext cx="327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cs typeface="Times New Roman" panose="02020603050405020304" pitchFamily="18" charset="0"/>
              </a:rPr>
              <a:t>GOOD PRINT</a:t>
            </a:r>
            <a:br>
              <a:rPr lang="en-US" altLang="en-US" b="1">
                <a:latin typeface="Times New Roman" panose="02020603050405020304" pitchFamily="18" charset="0"/>
                <a:cs typeface="Times New Roman" panose="02020603050405020304" pitchFamily="18" charset="0"/>
              </a:rPr>
            </a:br>
            <a:r>
              <a:rPr lang="en-US" altLang="en-US" sz="2000" b="1">
                <a:latin typeface="Times New Roman" panose="02020603050405020304" pitchFamily="18" charset="0"/>
                <a:cs typeface="Times New Roman" panose="02020603050405020304" pitchFamily="18" charset="0"/>
              </a:rPr>
              <a:t>Get as much of the top part of your finger as possible!</a:t>
            </a:r>
          </a:p>
        </p:txBody>
      </p:sp>
      <p:sp>
        <p:nvSpPr>
          <p:cNvPr id="10" name="Multiply 9">
            <a:extLst>
              <a:ext uri="{FF2B5EF4-FFF2-40B4-BE49-F238E27FC236}">
                <a16:creationId xmlns:a16="http://schemas.microsoft.com/office/drawing/2014/main" id="{A49636E6-276E-4619-90F3-4DADD5C123FF}"/>
              </a:ext>
            </a:extLst>
          </p:cNvPr>
          <p:cNvSpPr/>
          <p:nvPr/>
        </p:nvSpPr>
        <p:spPr>
          <a:xfrm>
            <a:off x="762000" y="2819400"/>
            <a:ext cx="2362200" cy="1905000"/>
          </a:xfrm>
          <a:prstGeom prst="mathMultiply">
            <a:avLst>
              <a:gd name="adj1" fmla="val 7828"/>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Multiply 10">
            <a:extLst>
              <a:ext uri="{FF2B5EF4-FFF2-40B4-BE49-F238E27FC236}">
                <a16:creationId xmlns:a16="http://schemas.microsoft.com/office/drawing/2014/main" id="{9E20A773-96BA-4126-A064-4C910A5E2286}"/>
              </a:ext>
            </a:extLst>
          </p:cNvPr>
          <p:cNvSpPr/>
          <p:nvPr/>
        </p:nvSpPr>
        <p:spPr>
          <a:xfrm>
            <a:off x="2209800" y="3886200"/>
            <a:ext cx="2362200" cy="2209800"/>
          </a:xfrm>
          <a:prstGeom prst="mathMultiply">
            <a:avLst>
              <a:gd name="adj1" fmla="val 7828"/>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394" name="TextBox 1">
            <a:extLst>
              <a:ext uri="{FF2B5EF4-FFF2-40B4-BE49-F238E27FC236}">
                <a16:creationId xmlns:a16="http://schemas.microsoft.com/office/drawing/2014/main" id="{3BA16127-63A7-4641-8BD0-E549198AE835}"/>
              </a:ext>
            </a:extLst>
          </p:cNvPr>
          <p:cNvSpPr txBox="1">
            <a:spLocks noChangeArrowheads="1"/>
          </p:cNvSpPr>
          <p:nvPr/>
        </p:nvSpPr>
        <p:spPr bwMode="auto">
          <a:xfrm>
            <a:off x="304800" y="2241550"/>
            <a:ext cx="518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https://www.youtube.com/watch?v=d7N-4UNAzsw</a:t>
            </a:r>
            <a:endParaRPr lang="en-US" altLang="en-US" sz="180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7710884-3A61-4A62-93BA-6BF0293FA138}"/>
              </a:ext>
            </a:extLst>
          </p:cNvPr>
          <p:cNvSpPr>
            <a:spLocks noGrp="1" noChangeArrowheads="1"/>
          </p:cNvSpPr>
          <p:nvPr>
            <p:ph type="title"/>
          </p:nvPr>
        </p:nvSpPr>
        <p:spPr>
          <a:xfrm>
            <a:off x="228600" y="76200"/>
            <a:ext cx="6248400" cy="1143000"/>
          </a:xfrm>
        </p:spPr>
        <p:txBody>
          <a:bodyPr/>
          <a:lstStyle/>
          <a:p>
            <a:pPr eaLnBrk="1" hangingPunct="1"/>
            <a:r>
              <a:rPr lang="en-US" altLang="en-US" b="1">
                <a:latin typeface="Times New Roman" panose="02020603050405020304" pitchFamily="18" charset="0"/>
              </a:rPr>
              <a:t>Directions</a:t>
            </a:r>
          </a:p>
        </p:txBody>
      </p:sp>
      <p:sp>
        <p:nvSpPr>
          <p:cNvPr id="17411" name="Text Box 3">
            <a:extLst>
              <a:ext uri="{FF2B5EF4-FFF2-40B4-BE49-F238E27FC236}">
                <a16:creationId xmlns:a16="http://schemas.microsoft.com/office/drawing/2014/main" id="{E7CB9F0B-17F0-4489-9EDA-EFF1FF0BF825}"/>
              </a:ext>
            </a:extLst>
          </p:cNvPr>
          <p:cNvSpPr txBox="1">
            <a:spLocks noChangeArrowheads="1"/>
          </p:cNvSpPr>
          <p:nvPr/>
        </p:nvSpPr>
        <p:spPr bwMode="auto">
          <a:xfrm>
            <a:off x="317500" y="1295400"/>
            <a:ext cx="6388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a:latin typeface="Times New Roman" panose="02020603050405020304" pitchFamily="18" charset="0"/>
              </a:rPr>
              <a:t>1</a:t>
            </a:r>
            <a:r>
              <a:rPr lang="en-US" altLang="en-US" sz="2400" baseline="30000">
                <a:latin typeface="Times New Roman" panose="02020603050405020304" pitchFamily="18" charset="0"/>
              </a:rPr>
              <a:t>st</a:t>
            </a:r>
            <a:r>
              <a:rPr lang="en-US" altLang="en-US" sz="2400">
                <a:latin typeface="Times New Roman" panose="02020603050405020304" pitchFamily="18" charset="0"/>
              </a:rPr>
              <a:t> – Roll the “pad” portion of your thumb over the ink pad from the left side of your thumb to the right.  You do not have to push down really hard!</a:t>
            </a:r>
          </a:p>
        </p:txBody>
      </p:sp>
      <p:grpSp>
        <p:nvGrpSpPr>
          <p:cNvPr id="17412" name="Group 6">
            <a:extLst>
              <a:ext uri="{FF2B5EF4-FFF2-40B4-BE49-F238E27FC236}">
                <a16:creationId xmlns:a16="http://schemas.microsoft.com/office/drawing/2014/main" id="{853CACB2-D799-419F-9957-4561A4EB14D0}"/>
              </a:ext>
            </a:extLst>
          </p:cNvPr>
          <p:cNvGrpSpPr>
            <a:grpSpLocks/>
          </p:cNvGrpSpPr>
          <p:nvPr/>
        </p:nvGrpSpPr>
        <p:grpSpPr bwMode="auto">
          <a:xfrm>
            <a:off x="6824663" y="381000"/>
            <a:ext cx="1897062" cy="1924050"/>
            <a:chOff x="4800" y="912"/>
            <a:chExt cx="1434" cy="1212"/>
          </a:xfrm>
        </p:grpSpPr>
        <p:pic>
          <p:nvPicPr>
            <p:cNvPr id="17416" name="Picture 4">
              <a:extLst>
                <a:ext uri="{FF2B5EF4-FFF2-40B4-BE49-F238E27FC236}">
                  <a16:creationId xmlns:a16="http://schemas.microsoft.com/office/drawing/2014/main" id="{049912F0-F46B-4389-9489-5F1B238E5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 y="912"/>
              <a:ext cx="1434"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Line 5">
              <a:extLst>
                <a:ext uri="{FF2B5EF4-FFF2-40B4-BE49-F238E27FC236}">
                  <a16:creationId xmlns:a16="http://schemas.microsoft.com/office/drawing/2014/main" id="{5F3FC7C5-D7D6-40AE-BABD-2AC4F7B127C2}"/>
                </a:ext>
              </a:extLst>
            </p:cNvPr>
            <p:cNvSpPr>
              <a:spLocks noChangeShapeType="1"/>
            </p:cNvSpPr>
            <p:nvPr/>
          </p:nvSpPr>
          <p:spPr bwMode="auto">
            <a:xfrm flipV="1">
              <a:off x="5280" y="1401"/>
              <a:ext cx="447" cy="231"/>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13" name="Text Box 7">
            <a:extLst>
              <a:ext uri="{FF2B5EF4-FFF2-40B4-BE49-F238E27FC236}">
                <a16:creationId xmlns:a16="http://schemas.microsoft.com/office/drawing/2014/main" id="{37D858DC-865E-4C2C-9005-CD2222F29F4A}"/>
              </a:ext>
            </a:extLst>
          </p:cNvPr>
          <p:cNvSpPr txBox="1">
            <a:spLocks noChangeArrowheads="1"/>
          </p:cNvSpPr>
          <p:nvPr/>
        </p:nvSpPr>
        <p:spPr bwMode="auto">
          <a:xfrm>
            <a:off x="317500" y="2738438"/>
            <a:ext cx="83693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a:latin typeface="Times New Roman" panose="02020603050405020304" pitchFamily="18" charset="0"/>
              </a:rPr>
              <a:t>2</a:t>
            </a:r>
            <a:r>
              <a:rPr lang="en-US" altLang="en-US" sz="2400" baseline="30000">
                <a:latin typeface="Times New Roman" panose="02020603050405020304" pitchFamily="18" charset="0"/>
              </a:rPr>
              <a:t>nd</a:t>
            </a:r>
            <a:r>
              <a:rPr lang="en-US" altLang="en-US" sz="2400">
                <a:latin typeface="Times New Roman" panose="02020603050405020304" pitchFamily="18" charset="0"/>
              </a:rPr>
              <a:t> – Roll the “pad” portion of your thumb from the left side of your thumb to the right in the correct box on your paper to make a thumbprint. </a:t>
            </a:r>
          </a:p>
        </p:txBody>
      </p:sp>
      <p:sp>
        <p:nvSpPr>
          <p:cNvPr id="17414" name="Text Box 8">
            <a:extLst>
              <a:ext uri="{FF2B5EF4-FFF2-40B4-BE49-F238E27FC236}">
                <a16:creationId xmlns:a16="http://schemas.microsoft.com/office/drawing/2014/main" id="{C30F9B2F-4F62-446A-A580-A2033E9AD7E9}"/>
              </a:ext>
            </a:extLst>
          </p:cNvPr>
          <p:cNvSpPr txBox="1">
            <a:spLocks noChangeArrowheads="1"/>
          </p:cNvSpPr>
          <p:nvPr/>
        </p:nvSpPr>
        <p:spPr bwMode="auto">
          <a:xfrm>
            <a:off x="317500" y="4183063"/>
            <a:ext cx="8369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a:latin typeface="Times New Roman" panose="02020603050405020304" pitchFamily="18" charset="0"/>
              </a:rPr>
              <a:t>3</a:t>
            </a:r>
            <a:r>
              <a:rPr lang="en-US" altLang="en-US" sz="2400" baseline="30000">
                <a:latin typeface="Times New Roman" panose="02020603050405020304" pitchFamily="18" charset="0"/>
              </a:rPr>
              <a:t>rd</a:t>
            </a:r>
            <a:r>
              <a:rPr lang="en-US" altLang="en-US" sz="2400">
                <a:latin typeface="Times New Roman" panose="02020603050405020304" pitchFamily="18" charset="0"/>
              </a:rPr>
              <a:t> – Continue this process to make a fingerprint of all ten fingers on the “My Prints” worksheet.</a:t>
            </a:r>
          </a:p>
        </p:txBody>
      </p:sp>
      <p:sp>
        <p:nvSpPr>
          <p:cNvPr id="17415" name="Text Box 9">
            <a:extLst>
              <a:ext uri="{FF2B5EF4-FFF2-40B4-BE49-F238E27FC236}">
                <a16:creationId xmlns:a16="http://schemas.microsoft.com/office/drawing/2014/main" id="{C388A530-30A3-402A-B446-45A8AC13AAFD}"/>
              </a:ext>
            </a:extLst>
          </p:cNvPr>
          <p:cNvSpPr txBox="1">
            <a:spLocks noChangeArrowheads="1"/>
          </p:cNvSpPr>
          <p:nvPr/>
        </p:nvSpPr>
        <p:spPr bwMode="auto">
          <a:xfrm>
            <a:off x="317500" y="5257800"/>
            <a:ext cx="8369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a:latin typeface="Times New Roman" panose="02020603050405020304" pitchFamily="18" charset="0"/>
              </a:rPr>
              <a:t>4</a:t>
            </a:r>
            <a:r>
              <a:rPr lang="en-US" altLang="en-US" sz="2400" baseline="30000">
                <a:latin typeface="Times New Roman" panose="02020603050405020304" pitchFamily="18" charset="0"/>
              </a:rPr>
              <a:t>th</a:t>
            </a:r>
            <a:r>
              <a:rPr lang="en-US" altLang="en-US" sz="2400">
                <a:latin typeface="Times New Roman" panose="02020603050405020304" pitchFamily="18" charset="0"/>
              </a:rPr>
              <a:t> –Use your notes and a magnifying lens to help you figure out what type of pattern is found in each of your fingerprints.  Label each one with the pattern’s name.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9009FD9-B221-49F5-A07C-910EBD221B91}"/>
              </a:ext>
            </a:extLst>
          </p:cNvPr>
          <p:cNvSpPr>
            <a:spLocks noGrp="1" noChangeArrowheads="1"/>
          </p:cNvSpPr>
          <p:nvPr>
            <p:ph type="title"/>
          </p:nvPr>
        </p:nvSpPr>
        <p:spPr/>
        <p:txBody>
          <a:bodyPr/>
          <a:lstStyle/>
          <a:p>
            <a:pPr eaLnBrk="1" hangingPunct="1"/>
            <a:r>
              <a:rPr lang="en-US" altLang="en-US" sz="4800" b="1" u="sng">
                <a:latin typeface="Times New Roman" panose="02020603050405020304" pitchFamily="18" charset="0"/>
              </a:rPr>
              <a:t>Fingerprint Principles</a:t>
            </a:r>
          </a:p>
        </p:txBody>
      </p:sp>
      <p:sp>
        <p:nvSpPr>
          <p:cNvPr id="3075" name="Rectangle 3">
            <a:extLst>
              <a:ext uri="{FF2B5EF4-FFF2-40B4-BE49-F238E27FC236}">
                <a16:creationId xmlns:a16="http://schemas.microsoft.com/office/drawing/2014/main" id="{430FEEF8-A262-4618-8D86-18C1013F64D0}"/>
              </a:ext>
            </a:extLst>
          </p:cNvPr>
          <p:cNvSpPr>
            <a:spLocks noGrp="1" noChangeArrowheads="1"/>
          </p:cNvSpPr>
          <p:nvPr>
            <p:ph type="body" idx="1"/>
          </p:nvPr>
        </p:nvSpPr>
        <p:spPr>
          <a:xfrm>
            <a:off x="457200" y="1600200"/>
            <a:ext cx="8229600" cy="4953000"/>
          </a:xfrm>
        </p:spPr>
        <p:txBody>
          <a:bodyPr/>
          <a:lstStyle/>
          <a:p>
            <a:pPr eaLnBrk="1" hangingPunct="1">
              <a:buFontTx/>
              <a:buNone/>
            </a:pPr>
            <a:r>
              <a:rPr lang="en-US" altLang="en-US" sz="2800">
                <a:latin typeface="Times New Roman" panose="02020603050405020304" pitchFamily="18" charset="0"/>
              </a:rPr>
              <a:t>According to criminal investigators, fingerprints follow 3 fundamental principles:</a:t>
            </a:r>
          </a:p>
          <a:p>
            <a:pPr algn="just" eaLnBrk="1" hangingPunct="1"/>
            <a:r>
              <a:rPr lang="en-US" altLang="en-US" sz="2800">
                <a:latin typeface="Times New Roman" panose="02020603050405020304" pitchFamily="18" charset="0"/>
              </a:rPr>
              <a:t>A fingerprint is an </a:t>
            </a:r>
            <a:r>
              <a:rPr lang="en-US" altLang="en-US" sz="2800" b="1" u="sng">
                <a:latin typeface="Times New Roman" panose="02020603050405020304" pitchFamily="18" charset="0"/>
              </a:rPr>
              <a:t>individual</a:t>
            </a:r>
            <a:r>
              <a:rPr lang="en-US" altLang="en-US" sz="2800">
                <a:latin typeface="Times New Roman" panose="02020603050405020304" pitchFamily="18" charset="0"/>
              </a:rPr>
              <a:t> characteristic; no two people have been found with the </a:t>
            </a:r>
            <a:r>
              <a:rPr lang="en-US" altLang="en-US" sz="2800" b="1" u="sng">
                <a:latin typeface="Times New Roman" panose="02020603050405020304" pitchFamily="18" charset="0"/>
              </a:rPr>
              <a:t>exact</a:t>
            </a:r>
            <a:r>
              <a:rPr lang="en-US" altLang="en-US" sz="2800">
                <a:latin typeface="Times New Roman" panose="02020603050405020304" pitchFamily="18" charset="0"/>
              </a:rPr>
              <a:t> same fingerprint pattern.</a:t>
            </a:r>
          </a:p>
          <a:p>
            <a:pPr algn="just" eaLnBrk="1" hangingPunct="1"/>
            <a:r>
              <a:rPr lang="en-US" altLang="en-US" sz="2800">
                <a:latin typeface="Times New Roman" panose="02020603050405020304" pitchFamily="18" charset="0"/>
                <a:cs typeface="Times New Roman" panose="02020603050405020304" pitchFamily="18" charset="0"/>
              </a:rPr>
              <a:t>A fingerprint </a:t>
            </a:r>
            <a:r>
              <a:rPr lang="en-US" altLang="en-US" sz="2800" b="1" u="sng">
                <a:latin typeface="Times New Roman" panose="02020603050405020304" pitchFamily="18" charset="0"/>
                <a:cs typeface="Times New Roman" panose="02020603050405020304" pitchFamily="18" charset="0"/>
              </a:rPr>
              <a:t>pattern</a:t>
            </a:r>
            <a:r>
              <a:rPr lang="en-US" altLang="en-US" sz="2800">
                <a:latin typeface="Times New Roman" panose="02020603050405020304" pitchFamily="18" charset="0"/>
                <a:cs typeface="Times New Roman" panose="02020603050405020304" pitchFamily="18" charset="0"/>
              </a:rPr>
              <a:t> will remain </a:t>
            </a:r>
            <a:r>
              <a:rPr lang="en-US" altLang="en-US" sz="2800" b="1" u="sng">
                <a:latin typeface="Times New Roman" panose="02020603050405020304" pitchFamily="18" charset="0"/>
                <a:cs typeface="Times New Roman" panose="02020603050405020304" pitchFamily="18" charset="0"/>
              </a:rPr>
              <a:t>unchanged</a:t>
            </a:r>
            <a:r>
              <a:rPr lang="en-US" altLang="en-US" sz="2800">
                <a:latin typeface="Times New Roman" panose="02020603050405020304" pitchFamily="18" charset="0"/>
                <a:cs typeface="Times New Roman" panose="02020603050405020304" pitchFamily="18" charset="0"/>
              </a:rPr>
              <a:t> for the </a:t>
            </a:r>
            <a:r>
              <a:rPr lang="en-US" altLang="en-US" sz="2800" b="1" u="sng">
                <a:latin typeface="Times New Roman" panose="02020603050405020304" pitchFamily="18" charset="0"/>
                <a:cs typeface="Times New Roman" panose="02020603050405020304" pitchFamily="18" charset="0"/>
              </a:rPr>
              <a:t>life</a:t>
            </a:r>
            <a:r>
              <a:rPr lang="en-US" altLang="en-US" sz="2800">
                <a:latin typeface="Times New Roman" panose="02020603050405020304" pitchFamily="18" charset="0"/>
                <a:cs typeface="Times New Roman" panose="02020603050405020304" pitchFamily="18" charset="0"/>
              </a:rPr>
              <a:t> of an individual; however, the print itself may change due to permanent scars and skin diseases.</a:t>
            </a:r>
          </a:p>
          <a:p>
            <a:pPr algn="just" eaLnBrk="1" hangingPunct="1"/>
            <a:r>
              <a:rPr lang="en-US" altLang="en-US" sz="2800">
                <a:latin typeface="Times New Roman" panose="02020603050405020304" pitchFamily="18" charset="0"/>
              </a:rPr>
              <a:t>Fingerprints have general characteristic </a:t>
            </a:r>
            <a:r>
              <a:rPr lang="en-US" altLang="en-US" sz="2800" b="1" u="sng">
                <a:latin typeface="Times New Roman" panose="02020603050405020304" pitchFamily="18" charset="0"/>
              </a:rPr>
              <a:t>ridge</a:t>
            </a:r>
            <a:r>
              <a:rPr lang="en-US" altLang="en-US" sz="2800">
                <a:latin typeface="Times New Roman" panose="02020603050405020304" pitchFamily="18" charset="0"/>
              </a:rPr>
              <a:t> patterns that allow them to be systematically identified</a:t>
            </a:r>
            <a:r>
              <a:rPr lang="en-US" altLang="en-US">
                <a:latin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8DA0C72-7281-4264-8489-12BEB54707E2}"/>
              </a:ext>
            </a:extLst>
          </p:cNvPr>
          <p:cNvSpPr>
            <a:spLocks noGrp="1" noChangeArrowheads="1"/>
          </p:cNvSpPr>
          <p:nvPr>
            <p:ph type="title"/>
          </p:nvPr>
        </p:nvSpPr>
        <p:spPr>
          <a:xfrm>
            <a:off x="457200" y="76200"/>
            <a:ext cx="8229600" cy="1143000"/>
          </a:xfrm>
        </p:spPr>
        <p:txBody>
          <a:bodyPr/>
          <a:lstStyle/>
          <a:p>
            <a:pPr eaLnBrk="1" hangingPunct="1"/>
            <a:r>
              <a:rPr lang="en-US" altLang="en-US" sz="4800" b="1" u="sng">
                <a:latin typeface="Times New Roman" panose="02020603050405020304" pitchFamily="18" charset="0"/>
              </a:rPr>
              <a:t>Fingerprint Classes</a:t>
            </a:r>
          </a:p>
        </p:txBody>
      </p:sp>
      <p:sp>
        <p:nvSpPr>
          <p:cNvPr id="4099" name="Rectangle 3">
            <a:extLst>
              <a:ext uri="{FF2B5EF4-FFF2-40B4-BE49-F238E27FC236}">
                <a16:creationId xmlns:a16="http://schemas.microsoft.com/office/drawing/2014/main" id="{2F1CB7A6-E04C-403A-9A9B-E829747CDFD8}"/>
              </a:ext>
            </a:extLst>
          </p:cNvPr>
          <p:cNvSpPr>
            <a:spLocks noGrp="1" noChangeArrowheads="1"/>
          </p:cNvSpPr>
          <p:nvPr>
            <p:ph type="body" idx="1"/>
          </p:nvPr>
        </p:nvSpPr>
        <p:spPr>
          <a:xfrm>
            <a:off x="304800" y="1371600"/>
            <a:ext cx="8686800" cy="2286000"/>
          </a:xfrm>
        </p:spPr>
        <p:txBody>
          <a:bodyPr/>
          <a:lstStyle/>
          <a:p>
            <a:pPr algn="ctr" eaLnBrk="1" hangingPunct="1">
              <a:spcBef>
                <a:spcPct val="5000"/>
              </a:spcBef>
              <a:buFontTx/>
              <a:buNone/>
            </a:pPr>
            <a:r>
              <a:rPr lang="en-US" altLang="en-US" sz="2800">
                <a:latin typeface="Times New Roman" panose="02020603050405020304" pitchFamily="18" charset="0"/>
              </a:rPr>
              <a:t>There are 3 specific classes for all fingerprints based </a:t>
            </a:r>
          </a:p>
          <a:p>
            <a:pPr algn="ctr" eaLnBrk="1" hangingPunct="1">
              <a:spcBef>
                <a:spcPct val="5000"/>
              </a:spcBef>
              <a:buFontTx/>
              <a:buNone/>
            </a:pPr>
            <a:r>
              <a:rPr lang="en-US" altLang="en-US" sz="2800">
                <a:latin typeface="Times New Roman" panose="02020603050405020304" pitchFamily="18" charset="0"/>
              </a:rPr>
              <a:t>upon their visual pattern: arches, loops, and whorls.  </a:t>
            </a:r>
          </a:p>
          <a:p>
            <a:pPr algn="ctr" eaLnBrk="1" hangingPunct="1">
              <a:buFontTx/>
              <a:buNone/>
            </a:pPr>
            <a:endParaRPr lang="en-US" altLang="en-US" sz="1600">
              <a:latin typeface="Times New Roman" panose="02020603050405020304" pitchFamily="18" charset="0"/>
            </a:endParaRPr>
          </a:p>
          <a:p>
            <a:pPr eaLnBrk="1" hangingPunct="1">
              <a:buFontTx/>
              <a:buNone/>
            </a:pPr>
            <a:r>
              <a:rPr lang="en-US" altLang="en-US" sz="2800">
                <a:latin typeface="Times New Roman" panose="02020603050405020304" pitchFamily="18" charset="0"/>
              </a:rPr>
              <a:t>			Each group is divided into smaller groups </a:t>
            </a:r>
            <a:br>
              <a:rPr lang="en-US" altLang="en-US" sz="2800">
                <a:latin typeface="Times New Roman" panose="02020603050405020304" pitchFamily="18" charset="0"/>
              </a:rPr>
            </a:br>
            <a:r>
              <a:rPr lang="en-US" altLang="en-US" sz="2800">
                <a:latin typeface="Times New Roman" panose="02020603050405020304" pitchFamily="18" charset="0"/>
              </a:rPr>
              <a:t>			  as seen in the lists below. </a:t>
            </a:r>
          </a:p>
        </p:txBody>
      </p:sp>
      <p:grpSp>
        <p:nvGrpSpPr>
          <p:cNvPr id="4100" name="Group 4">
            <a:extLst>
              <a:ext uri="{FF2B5EF4-FFF2-40B4-BE49-F238E27FC236}">
                <a16:creationId xmlns:a16="http://schemas.microsoft.com/office/drawing/2014/main" id="{C7779D12-DDFF-4332-90CE-50F710952BDE}"/>
              </a:ext>
            </a:extLst>
          </p:cNvPr>
          <p:cNvGrpSpPr>
            <a:grpSpLocks/>
          </p:cNvGrpSpPr>
          <p:nvPr/>
        </p:nvGrpSpPr>
        <p:grpSpPr bwMode="auto">
          <a:xfrm>
            <a:off x="990600" y="4191000"/>
            <a:ext cx="7315200" cy="1524000"/>
            <a:chOff x="2400" y="7164"/>
            <a:chExt cx="8280" cy="2700"/>
          </a:xfrm>
        </p:grpSpPr>
        <p:sp>
          <p:nvSpPr>
            <p:cNvPr id="4102" name="Text Box 5">
              <a:extLst>
                <a:ext uri="{FF2B5EF4-FFF2-40B4-BE49-F238E27FC236}">
                  <a16:creationId xmlns:a16="http://schemas.microsoft.com/office/drawing/2014/main" id="{17427006-264B-465E-B0F8-3C5FACD89860}"/>
                </a:ext>
              </a:extLst>
            </p:cNvPr>
            <p:cNvSpPr txBox="1">
              <a:spLocks noChangeArrowheads="1"/>
            </p:cNvSpPr>
            <p:nvPr/>
          </p:nvSpPr>
          <p:spPr bwMode="auto">
            <a:xfrm>
              <a:off x="2400" y="7164"/>
              <a:ext cx="2160" cy="19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rPr>
                <a:t>Arch</a:t>
              </a:r>
            </a:p>
            <a:p>
              <a:pPr algn="ctr" eaLnBrk="1" hangingPunct="1">
                <a:spcBef>
                  <a:spcPct val="0"/>
                </a:spcBef>
                <a:buFontTx/>
                <a:buNone/>
              </a:pPr>
              <a:r>
                <a:rPr lang="en-US" altLang="en-US" sz="2400">
                  <a:latin typeface="Times New Roman" panose="02020603050405020304" pitchFamily="18" charset="0"/>
                </a:rPr>
                <a:t>Plain arch</a:t>
              </a:r>
            </a:p>
            <a:p>
              <a:pPr algn="ctr" eaLnBrk="1" hangingPunct="1">
                <a:spcBef>
                  <a:spcPct val="0"/>
                </a:spcBef>
                <a:buFontTx/>
                <a:buNone/>
              </a:pPr>
              <a:r>
                <a:rPr lang="en-US" altLang="en-US" sz="2400">
                  <a:latin typeface="Times New Roman" panose="02020603050405020304" pitchFamily="18" charset="0"/>
                </a:rPr>
                <a:t>Tented arch</a:t>
              </a:r>
            </a:p>
          </p:txBody>
        </p:sp>
        <p:sp>
          <p:nvSpPr>
            <p:cNvPr id="4103" name="Text Box 6">
              <a:extLst>
                <a:ext uri="{FF2B5EF4-FFF2-40B4-BE49-F238E27FC236}">
                  <a16:creationId xmlns:a16="http://schemas.microsoft.com/office/drawing/2014/main" id="{270494A8-772F-49A1-8B24-A2EC6CDC315B}"/>
                </a:ext>
              </a:extLst>
            </p:cNvPr>
            <p:cNvSpPr txBox="1">
              <a:spLocks noChangeArrowheads="1"/>
            </p:cNvSpPr>
            <p:nvPr/>
          </p:nvSpPr>
          <p:spPr bwMode="auto">
            <a:xfrm>
              <a:off x="4800" y="7164"/>
              <a:ext cx="2160" cy="19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rPr>
                <a:t>Loop</a:t>
              </a:r>
            </a:p>
            <a:p>
              <a:pPr algn="ctr" eaLnBrk="1" hangingPunct="1">
                <a:spcBef>
                  <a:spcPct val="0"/>
                </a:spcBef>
                <a:buFontTx/>
                <a:buNone/>
              </a:pPr>
              <a:r>
                <a:rPr lang="en-US" altLang="en-US" sz="2400">
                  <a:latin typeface="Times New Roman" panose="02020603050405020304" pitchFamily="18" charset="0"/>
                </a:rPr>
                <a:t>Radial Loop</a:t>
              </a:r>
            </a:p>
            <a:p>
              <a:pPr algn="ctr" eaLnBrk="1" hangingPunct="1">
                <a:spcBef>
                  <a:spcPct val="0"/>
                </a:spcBef>
                <a:buFontTx/>
                <a:buNone/>
              </a:pPr>
              <a:r>
                <a:rPr lang="en-US" altLang="en-US" sz="2400">
                  <a:latin typeface="Times New Roman" panose="02020603050405020304" pitchFamily="18" charset="0"/>
                </a:rPr>
                <a:t>Ulnar loop</a:t>
              </a:r>
            </a:p>
          </p:txBody>
        </p:sp>
        <p:sp>
          <p:nvSpPr>
            <p:cNvPr id="4104" name="Text Box 7">
              <a:extLst>
                <a:ext uri="{FF2B5EF4-FFF2-40B4-BE49-F238E27FC236}">
                  <a16:creationId xmlns:a16="http://schemas.microsoft.com/office/drawing/2014/main" id="{8377BD2B-C047-43A5-9F5B-6F7A37B11B3D}"/>
                </a:ext>
              </a:extLst>
            </p:cNvPr>
            <p:cNvSpPr txBox="1">
              <a:spLocks noChangeArrowheads="1"/>
            </p:cNvSpPr>
            <p:nvPr/>
          </p:nvSpPr>
          <p:spPr bwMode="auto">
            <a:xfrm>
              <a:off x="7200" y="7164"/>
              <a:ext cx="3480" cy="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rPr>
                <a:t>Whorl</a:t>
              </a:r>
            </a:p>
            <a:p>
              <a:pPr algn="ctr" eaLnBrk="1" hangingPunct="1">
                <a:spcBef>
                  <a:spcPct val="0"/>
                </a:spcBef>
                <a:buFontTx/>
                <a:buNone/>
              </a:pPr>
              <a:r>
                <a:rPr lang="en-US" altLang="en-US" sz="2400">
                  <a:latin typeface="Times New Roman" panose="02020603050405020304" pitchFamily="18" charset="0"/>
                </a:rPr>
                <a:t>Plain whorl</a:t>
              </a:r>
            </a:p>
            <a:p>
              <a:pPr algn="ctr" eaLnBrk="1" hangingPunct="1">
                <a:spcBef>
                  <a:spcPct val="0"/>
                </a:spcBef>
                <a:buFontTx/>
                <a:buNone/>
              </a:pPr>
              <a:r>
                <a:rPr lang="en-US" altLang="en-US" sz="2400">
                  <a:latin typeface="Times New Roman" panose="02020603050405020304" pitchFamily="18" charset="0"/>
                </a:rPr>
                <a:t>Central pocket whorl</a:t>
              </a:r>
            </a:p>
            <a:p>
              <a:pPr algn="ctr" eaLnBrk="1" hangingPunct="1">
                <a:spcBef>
                  <a:spcPct val="0"/>
                </a:spcBef>
                <a:buFontTx/>
                <a:buNone/>
              </a:pPr>
              <a:r>
                <a:rPr lang="en-US" altLang="en-US" sz="2400">
                  <a:latin typeface="Times New Roman" panose="02020603050405020304" pitchFamily="18" charset="0"/>
                </a:rPr>
                <a:t>Double loop whorl</a:t>
              </a:r>
            </a:p>
            <a:p>
              <a:pPr algn="ctr" eaLnBrk="1" hangingPunct="1">
                <a:spcBef>
                  <a:spcPct val="0"/>
                </a:spcBef>
                <a:buFontTx/>
                <a:buNone/>
              </a:pPr>
              <a:r>
                <a:rPr lang="en-US" altLang="en-US" sz="2400">
                  <a:latin typeface="Times New Roman" panose="02020603050405020304" pitchFamily="18" charset="0"/>
                </a:rPr>
                <a:t>Accidentical</a:t>
              </a:r>
            </a:p>
          </p:txBody>
        </p:sp>
      </p:grpSp>
      <p:pic>
        <p:nvPicPr>
          <p:cNvPr id="4101" name="Picture 9">
            <a:extLst>
              <a:ext uri="{FF2B5EF4-FFF2-40B4-BE49-F238E27FC236}">
                <a16:creationId xmlns:a16="http://schemas.microsoft.com/office/drawing/2014/main" id="{12AB29DF-264E-4F61-884E-ACD98E089F2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1219068">
            <a:off x="652463" y="2554288"/>
            <a:ext cx="979487"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93FCCA6-E6F0-4184-B310-3CEAAE11D21C}"/>
              </a:ext>
            </a:extLst>
          </p:cNvPr>
          <p:cNvSpPr>
            <a:spLocks noGrp="1" noChangeArrowheads="1"/>
          </p:cNvSpPr>
          <p:nvPr>
            <p:ph type="title"/>
          </p:nvPr>
        </p:nvSpPr>
        <p:spPr/>
        <p:txBody>
          <a:bodyPr/>
          <a:lstStyle/>
          <a:p>
            <a:pPr eaLnBrk="1" hangingPunct="1"/>
            <a:r>
              <a:rPr lang="en-US" altLang="en-US" sz="4800" b="1">
                <a:latin typeface="Times New Roman" panose="02020603050405020304" pitchFamily="18" charset="0"/>
              </a:rPr>
              <a:t>Interesting Info</a:t>
            </a:r>
          </a:p>
        </p:txBody>
      </p:sp>
      <p:sp>
        <p:nvSpPr>
          <p:cNvPr id="5123" name="Rectangle 3">
            <a:extLst>
              <a:ext uri="{FF2B5EF4-FFF2-40B4-BE49-F238E27FC236}">
                <a16:creationId xmlns:a16="http://schemas.microsoft.com/office/drawing/2014/main" id="{997577D9-2CD3-444E-9FDD-FB1823866D2F}"/>
              </a:ext>
            </a:extLst>
          </p:cNvPr>
          <p:cNvSpPr>
            <a:spLocks noGrp="1" noChangeArrowheads="1"/>
          </p:cNvSpPr>
          <p:nvPr>
            <p:ph type="body" idx="1"/>
          </p:nvPr>
        </p:nvSpPr>
        <p:spPr>
          <a:xfrm>
            <a:off x="228600" y="3657600"/>
            <a:ext cx="8686800" cy="2209800"/>
          </a:xfrm>
        </p:spPr>
        <p:txBody>
          <a:bodyPr/>
          <a:lstStyle/>
          <a:p>
            <a:pPr algn="ctr" eaLnBrk="1" hangingPunct="1">
              <a:buFontTx/>
              <a:buNone/>
            </a:pPr>
            <a:r>
              <a:rPr lang="en-US" altLang="en-US" b="1">
                <a:latin typeface="Times New Roman" panose="02020603050405020304" pitchFamily="18" charset="0"/>
              </a:rPr>
              <a:t>Did you know?</a:t>
            </a:r>
            <a:endParaRPr lang="en-US" altLang="en-US">
              <a:latin typeface="Times New Roman" panose="02020603050405020304" pitchFamily="18" charset="0"/>
            </a:endParaRPr>
          </a:p>
          <a:p>
            <a:pPr algn="ctr" eaLnBrk="1" hangingPunct="1">
              <a:buFontTx/>
              <a:buNone/>
            </a:pPr>
            <a:r>
              <a:rPr lang="en-US" altLang="en-US" sz="2800">
                <a:latin typeface="Times New Roman" panose="02020603050405020304" pitchFamily="18" charset="0"/>
              </a:rPr>
              <a:t>Dactyloscopy is the study of fingerprint identification. </a:t>
            </a:r>
            <a:br>
              <a:rPr lang="en-US" altLang="en-US" sz="2800">
                <a:latin typeface="Times New Roman" panose="02020603050405020304" pitchFamily="18" charset="0"/>
              </a:rPr>
            </a:br>
            <a:r>
              <a:rPr lang="en-US" altLang="en-US" sz="2800">
                <a:latin typeface="Times New Roman" panose="02020603050405020304" pitchFamily="18" charset="0"/>
              </a:rPr>
              <a:t>Police investigators are experts in collecting “dactylograms”, otherwise known as fingerprints.</a:t>
            </a:r>
          </a:p>
        </p:txBody>
      </p:sp>
      <p:sp>
        <p:nvSpPr>
          <p:cNvPr id="5124" name="Rectangle 9">
            <a:extLst>
              <a:ext uri="{FF2B5EF4-FFF2-40B4-BE49-F238E27FC236}">
                <a16:creationId xmlns:a16="http://schemas.microsoft.com/office/drawing/2014/main" id="{BDACE6D2-C6CC-4204-BE56-8DD2877B2CB1}"/>
              </a:ext>
            </a:extLst>
          </p:cNvPr>
          <p:cNvSpPr>
            <a:spLocks noChangeArrowheads="1"/>
          </p:cNvSpPr>
          <p:nvPr/>
        </p:nvSpPr>
        <p:spPr bwMode="auto">
          <a:xfrm>
            <a:off x="457200" y="1524000"/>
            <a:ext cx="8228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en-US" altLang="en-US" b="1">
                <a:latin typeface="Times New Roman" panose="02020603050405020304" pitchFamily="18" charset="0"/>
              </a:rPr>
              <a:t>Fingerprint Factoid: </a:t>
            </a:r>
          </a:p>
          <a:p>
            <a:pPr algn="ctr" eaLnBrk="1" hangingPunct="1">
              <a:lnSpc>
                <a:spcPct val="90000"/>
              </a:lnSpc>
              <a:buFontTx/>
              <a:buNone/>
            </a:pPr>
            <a:r>
              <a:rPr lang="en-US" altLang="en-US" b="1">
                <a:latin typeface="Times New Roman" panose="02020603050405020304" pitchFamily="18" charset="0"/>
              </a:rPr>
              <a:t>60% of people have loops, 35% have whorls, </a:t>
            </a:r>
          </a:p>
          <a:p>
            <a:pPr algn="ctr" eaLnBrk="1" hangingPunct="1">
              <a:lnSpc>
                <a:spcPct val="90000"/>
              </a:lnSpc>
              <a:buFontTx/>
              <a:buNone/>
            </a:pPr>
            <a:r>
              <a:rPr lang="en-US" altLang="en-US" b="1">
                <a:latin typeface="Times New Roman" panose="02020603050405020304" pitchFamily="18" charset="0"/>
              </a:rPr>
              <a:t>and 5% have arches</a:t>
            </a:r>
          </a:p>
        </p:txBody>
      </p:sp>
      <p:grpSp>
        <p:nvGrpSpPr>
          <p:cNvPr id="2" name="Group 12">
            <a:extLst>
              <a:ext uri="{FF2B5EF4-FFF2-40B4-BE49-F238E27FC236}">
                <a16:creationId xmlns:a16="http://schemas.microsoft.com/office/drawing/2014/main" id="{FC2FFAE2-02D9-497E-B94A-E897DCE9EB58}"/>
              </a:ext>
            </a:extLst>
          </p:cNvPr>
          <p:cNvGrpSpPr>
            <a:grpSpLocks/>
          </p:cNvGrpSpPr>
          <p:nvPr/>
        </p:nvGrpSpPr>
        <p:grpSpPr bwMode="auto">
          <a:xfrm>
            <a:off x="304800" y="5562600"/>
            <a:ext cx="2897188" cy="604838"/>
            <a:chOff x="354" y="3600"/>
            <a:chExt cx="2190" cy="381"/>
          </a:xfrm>
        </p:grpSpPr>
        <p:grpSp>
          <p:nvGrpSpPr>
            <p:cNvPr id="5126" name="Group 10">
              <a:extLst>
                <a:ext uri="{FF2B5EF4-FFF2-40B4-BE49-F238E27FC236}">
                  <a16:creationId xmlns:a16="http://schemas.microsoft.com/office/drawing/2014/main" id="{2848997E-2102-4857-8EC2-7F2D0C9352B4}"/>
                </a:ext>
              </a:extLst>
            </p:cNvPr>
            <p:cNvGrpSpPr>
              <a:grpSpLocks/>
            </p:cNvGrpSpPr>
            <p:nvPr/>
          </p:nvGrpSpPr>
          <p:grpSpPr bwMode="auto">
            <a:xfrm>
              <a:off x="354" y="3609"/>
              <a:ext cx="1602" cy="372"/>
              <a:chOff x="354" y="3609"/>
              <a:chExt cx="1602" cy="372"/>
            </a:xfrm>
          </p:grpSpPr>
          <p:sp>
            <p:nvSpPr>
              <p:cNvPr id="5128" name="WordArt 5">
                <a:extLst>
                  <a:ext uri="{FF2B5EF4-FFF2-40B4-BE49-F238E27FC236}">
                    <a16:creationId xmlns:a16="http://schemas.microsoft.com/office/drawing/2014/main" id="{577D5A84-E056-4657-9679-85C74B539054}"/>
                  </a:ext>
                </a:extLst>
              </p:cNvPr>
              <p:cNvSpPr>
                <a:spLocks noChangeArrowheads="1" noChangeShapeType="1" noTextEdit="1"/>
              </p:cNvSpPr>
              <p:nvPr/>
            </p:nvSpPr>
            <p:spPr bwMode="auto">
              <a:xfrm rot="559669">
                <a:off x="354" y="3753"/>
                <a:ext cx="1602" cy="228"/>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chemeClr val="folHlink"/>
                    </a:solidFill>
                    <a:latin typeface="Cooper Black" panose="0208090404030B020404" pitchFamily="18" charset="0"/>
                  </a:rPr>
                  <a:t>ADD TO NOTES</a:t>
                </a:r>
              </a:p>
            </p:txBody>
          </p:sp>
          <p:sp>
            <p:nvSpPr>
              <p:cNvPr id="5129" name="Line 6">
                <a:extLst>
                  <a:ext uri="{FF2B5EF4-FFF2-40B4-BE49-F238E27FC236}">
                    <a16:creationId xmlns:a16="http://schemas.microsoft.com/office/drawing/2014/main" id="{26CF9001-A6EA-488B-8887-647E4919D360}"/>
                  </a:ext>
                </a:extLst>
              </p:cNvPr>
              <p:cNvSpPr>
                <a:spLocks noChangeShapeType="1"/>
              </p:cNvSpPr>
              <p:nvPr/>
            </p:nvSpPr>
            <p:spPr bwMode="auto">
              <a:xfrm flipV="1">
                <a:off x="1410" y="3609"/>
                <a:ext cx="96"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27" name="Line 11">
              <a:extLst>
                <a:ext uri="{FF2B5EF4-FFF2-40B4-BE49-F238E27FC236}">
                  <a16:creationId xmlns:a16="http://schemas.microsoft.com/office/drawing/2014/main" id="{7A0B8614-FD0A-4DC2-ACE9-373A6B34587C}"/>
                </a:ext>
              </a:extLst>
            </p:cNvPr>
            <p:cNvSpPr>
              <a:spLocks noChangeShapeType="1"/>
            </p:cNvSpPr>
            <p:nvPr/>
          </p:nvSpPr>
          <p:spPr bwMode="auto">
            <a:xfrm>
              <a:off x="1200" y="3600"/>
              <a:ext cx="13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61995A5-39C4-42C6-BB2B-B7DECFEBCCD4}"/>
              </a:ext>
            </a:extLst>
          </p:cNvPr>
          <p:cNvSpPr>
            <a:spLocks noGrp="1" noChangeArrowheads="1"/>
          </p:cNvSpPr>
          <p:nvPr>
            <p:ph type="title"/>
          </p:nvPr>
        </p:nvSpPr>
        <p:spPr/>
        <p:txBody>
          <a:bodyPr/>
          <a:lstStyle/>
          <a:p>
            <a:pPr eaLnBrk="1" hangingPunct="1"/>
            <a:r>
              <a:rPr lang="en-US" altLang="en-US" sz="4800" b="1">
                <a:latin typeface="Times New Roman" panose="02020603050405020304" pitchFamily="18" charset="0"/>
              </a:rPr>
              <a:t>Arches</a:t>
            </a:r>
          </a:p>
        </p:txBody>
      </p:sp>
      <p:sp>
        <p:nvSpPr>
          <p:cNvPr id="6147" name="Text Box 4">
            <a:extLst>
              <a:ext uri="{FF2B5EF4-FFF2-40B4-BE49-F238E27FC236}">
                <a16:creationId xmlns:a16="http://schemas.microsoft.com/office/drawing/2014/main" id="{15F74139-7025-4AE7-9A29-860DBEB6F258}"/>
              </a:ext>
            </a:extLst>
          </p:cNvPr>
          <p:cNvSpPr txBox="1">
            <a:spLocks noChangeArrowheads="1"/>
          </p:cNvSpPr>
          <p:nvPr/>
        </p:nvSpPr>
        <p:spPr bwMode="auto">
          <a:xfrm>
            <a:off x="457200" y="13716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Arches are the simplest type of fingerprints that are formed by ridges that enter on one side of the print and exit on the other.  No deltas are present.</a:t>
            </a:r>
          </a:p>
        </p:txBody>
      </p:sp>
      <p:grpSp>
        <p:nvGrpSpPr>
          <p:cNvPr id="6148" name="Group 17">
            <a:extLst>
              <a:ext uri="{FF2B5EF4-FFF2-40B4-BE49-F238E27FC236}">
                <a16:creationId xmlns:a16="http://schemas.microsoft.com/office/drawing/2014/main" id="{D7D0225F-EF5A-42F0-86A7-A3E648DBAE1E}"/>
              </a:ext>
            </a:extLst>
          </p:cNvPr>
          <p:cNvGrpSpPr>
            <a:grpSpLocks/>
          </p:cNvGrpSpPr>
          <p:nvPr/>
        </p:nvGrpSpPr>
        <p:grpSpPr bwMode="auto">
          <a:xfrm>
            <a:off x="609600" y="3124200"/>
            <a:ext cx="3657600" cy="3124200"/>
            <a:chOff x="384" y="1968"/>
            <a:chExt cx="2304" cy="1968"/>
          </a:xfrm>
        </p:grpSpPr>
        <p:sp>
          <p:nvSpPr>
            <p:cNvPr id="6158" name="Text Box 7">
              <a:extLst>
                <a:ext uri="{FF2B5EF4-FFF2-40B4-BE49-F238E27FC236}">
                  <a16:creationId xmlns:a16="http://schemas.microsoft.com/office/drawing/2014/main" id="{642D6685-5634-47D1-B238-8549B0279148}"/>
                </a:ext>
              </a:extLst>
            </p:cNvPr>
            <p:cNvSpPr txBox="1">
              <a:spLocks noChangeArrowheads="1"/>
            </p:cNvSpPr>
            <p:nvPr/>
          </p:nvSpPr>
          <p:spPr bwMode="auto">
            <a:xfrm>
              <a:off x="384" y="3264"/>
              <a:ext cx="2304" cy="6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latin typeface="Times New Roman" panose="02020603050405020304" pitchFamily="18" charset="0"/>
                </a:rPr>
                <a:t>Plain Arch</a:t>
              </a:r>
              <a:endParaRPr lang="en-US" altLang="en-US" sz="2000">
                <a:latin typeface="Times New Roman" panose="02020603050405020304" pitchFamily="18" charset="0"/>
              </a:endParaRPr>
            </a:p>
            <a:p>
              <a:pPr algn="ctr" eaLnBrk="1" hangingPunct="1">
                <a:spcBef>
                  <a:spcPct val="0"/>
                </a:spcBef>
                <a:buFontTx/>
                <a:buNone/>
              </a:pPr>
              <a:r>
                <a:rPr lang="en-US" altLang="en-US" sz="2000">
                  <a:latin typeface="Times New Roman" panose="02020603050405020304" pitchFamily="18" charset="0"/>
                </a:rPr>
                <a:t>Ridges enter on one side and </a:t>
              </a:r>
            </a:p>
            <a:p>
              <a:pPr algn="ctr" eaLnBrk="1" hangingPunct="1">
                <a:spcBef>
                  <a:spcPct val="0"/>
                </a:spcBef>
                <a:buFontTx/>
                <a:buNone/>
              </a:pPr>
              <a:r>
                <a:rPr lang="en-US" altLang="en-US" sz="2000">
                  <a:latin typeface="Times New Roman" panose="02020603050405020304" pitchFamily="18" charset="0"/>
                </a:rPr>
                <a:t>exit on the other side.</a:t>
              </a:r>
            </a:p>
          </p:txBody>
        </p:sp>
        <p:pic>
          <p:nvPicPr>
            <p:cNvPr id="6159" name="Picture 6" descr="plain arch">
              <a:extLst>
                <a:ext uri="{FF2B5EF4-FFF2-40B4-BE49-F238E27FC236}">
                  <a16:creationId xmlns:a16="http://schemas.microsoft.com/office/drawing/2014/main" id="{A813E38E-F302-4048-9A6F-90EFC5C17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1968"/>
              <a:ext cx="1152" cy="115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6149" name="Line 8">
            <a:extLst>
              <a:ext uri="{FF2B5EF4-FFF2-40B4-BE49-F238E27FC236}">
                <a16:creationId xmlns:a16="http://schemas.microsoft.com/office/drawing/2014/main" id="{EBE09306-D898-442B-8D07-56B665D58BA2}"/>
              </a:ext>
            </a:extLst>
          </p:cNvPr>
          <p:cNvSpPr>
            <a:spLocks noChangeShapeType="1"/>
          </p:cNvSpPr>
          <p:nvPr/>
        </p:nvSpPr>
        <p:spPr bwMode="auto">
          <a:xfrm>
            <a:off x="1066800" y="4343400"/>
            <a:ext cx="3810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0" name="Line 9">
            <a:extLst>
              <a:ext uri="{FF2B5EF4-FFF2-40B4-BE49-F238E27FC236}">
                <a16:creationId xmlns:a16="http://schemas.microsoft.com/office/drawing/2014/main" id="{F649526B-A84B-4644-809B-A34C31C96F1F}"/>
              </a:ext>
            </a:extLst>
          </p:cNvPr>
          <p:cNvSpPr>
            <a:spLocks noChangeShapeType="1"/>
          </p:cNvSpPr>
          <p:nvPr/>
        </p:nvSpPr>
        <p:spPr bwMode="auto">
          <a:xfrm>
            <a:off x="3429000" y="4343400"/>
            <a:ext cx="3810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1" name="Line 13">
            <a:extLst>
              <a:ext uri="{FF2B5EF4-FFF2-40B4-BE49-F238E27FC236}">
                <a16:creationId xmlns:a16="http://schemas.microsoft.com/office/drawing/2014/main" id="{EB212C82-A41D-4A5F-8E92-D831D7630D71}"/>
              </a:ext>
            </a:extLst>
          </p:cNvPr>
          <p:cNvSpPr>
            <a:spLocks noChangeShapeType="1"/>
          </p:cNvSpPr>
          <p:nvPr/>
        </p:nvSpPr>
        <p:spPr bwMode="auto">
          <a:xfrm>
            <a:off x="5105400" y="4343400"/>
            <a:ext cx="3810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2" name="Line 14">
            <a:extLst>
              <a:ext uri="{FF2B5EF4-FFF2-40B4-BE49-F238E27FC236}">
                <a16:creationId xmlns:a16="http://schemas.microsoft.com/office/drawing/2014/main" id="{9AFA956E-8F60-4571-A4C8-E0D09976BC95}"/>
              </a:ext>
            </a:extLst>
          </p:cNvPr>
          <p:cNvSpPr>
            <a:spLocks noChangeShapeType="1"/>
          </p:cNvSpPr>
          <p:nvPr/>
        </p:nvSpPr>
        <p:spPr bwMode="auto">
          <a:xfrm>
            <a:off x="7467600" y="4343400"/>
            <a:ext cx="3810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153" name="Group 18">
            <a:extLst>
              <a:ext uri="{FF2B5EF4-FFF2-40B4-BE49-F238E27FC236}">
                <a16:creationId xmlns:a16="http://schemas.microsoft.com/office/drawing/2014/main" id="{FB312E9B-E444-49B2-98B7-5FB8D37935F0}"/>
              </a:ext>
            </a:extLst>
          </p:cNvPr>
          <p:cNvGrpSpPr>
            <a:grpSpLocks/>
          </p:cNvGrpSpPr>
          <p:nvPr/>
        </p:nvGrpSpPr>
        <p:grpSpPr bwMode="auto">
          <a:xfrm>
            <a:off x="4800600" y="2514600"/>
            <a:ext cx="3581400" cy="3733800"/>
            <a:chOff x="3024" y="1584"/>
            <a:chExt cx="2256" cy="2352"/>
          </a:xfrm>
        </p:grpSpPr>
        <p:pic>
          <p:nvPicPr>
            <p:cNvPr id="6154" name="Picture 11" descr="tented arch">
              <a:extLst>
                <a:ext uri="{FF2B5EF4-FFF2-40B4-BE49-F238E27FC236}">
                  <a16:creationId xmlns:a16="http://schemas.microsoft.com/office/drawing/2014/main" id="{DEB44447-8B6A-411B-99FB-8F2DA1217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1968"/>
              <a:ext cx="1152" cy="115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55" name="Text Box 12">
              <a:extLst>
                <a:ext uri="{FF2B5EF4-FFF2-40B4-BE49-F238E27FC236}">
                  <a16:creationId xmlns:a16="http://schemas.microsoft.com/office/drawing/2014/main" id="{951E6F1E-3582-433F-A9F5-90691DDD7464}"/>
                </a:ext>
              </a:extLst>
            </p:cNvPr>
            <p:cNvSpPr txBox="1">
              <a:spLocks noChangeArrowheads="1"/>
            </p:cNvSpPr>
            <p:nvPr/>
          </p:nvSpPr>
          <p:spPr bwMode="auto">
            <a:xfrm>
              <a:off x="3024" y="3264"/>
              <a:ext cx="2208" cy="6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t>Tented Arches</a:t>
              </a:r>
              <a:r>
                <a:rPr lang="en-US" altLang="en-US" sz="2000"/>
                <a:t> </a:t>
              </a:r>
            </a:p>
            <a:p>
              <a:pPr algn="ctr" eaLnBrk="1" hangingPunct="1">
                <a:spcBef>
                  <a:spcPct val="0"/>
                </a:spcBef>
                <a:buFontTx/>
                <a:buNone/>
              </a:pPr>
              <a:r>
                <a:rPr lang="en-US" altLang="en-US" sz="2000">
                  <a:latin typeface="Times New Roman" panose="02020603050405020304" pitchFamily="18" charset="0"/>
                </a:rPr>
                <a:t>Similar to the plain arch, </a:t>
              </a:r>
            </a:p>
            <a:p>
              <a:pPr algn="ctr" eaLnBrk="1" hangingPunct="1">
                <a:spcBef>
                  <a:spcPct val="0"/>
                </a:spcBef>
                <a:buFontTx/>
                <a:buNone/>
              </a:pPr>
              <a:r>
                <a:rPr lang="en-US" altLang="en-US" sz="2000">
                  <a:latin typeface="Times New Roman" panose="02020603050405020304" pitchFamily="18" charset="0"/>
                </a:rPr>
                <a:t>but has a spike in the center.</a:t>
              </a:r>
            </a:p>
          </p:txBody>
        </p:sp>
        <p:sp>
          <p:nvSpPr>
            <p:cNvPr id="6156" name="Line 15">
              <a:extLst>
                <a:ext uri="{FF2B5EF4-FFF2-40B4-BE49-F238E27FC236}">
                  <a16:creationId xmlns:a16="http://schemas.microsoft.com/office/drawing/2014/main" id="{339202E1-C4AC-43A1-A63A-BF5DB96A4A84}"/>
                </a:ext>
              </a:extLst>
            </p:cNvPr>
            <p:cNvSpPr>
              <a:spLocks noChangeShapeType="1"/>
            </p:cNvSpPr>
            <p:nvPr/>
          </p:nvSpPr>
          <p:spPr bwMode="auto">
            <a:xfrm flipV="1">
              <a:off x="4152" y="1752"/>
              <a:ext cx="96" cy="19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57" name="Text Box 16">
              <a:extLst>
                <a:ext uri="{FF2B5EF4-FFF2-40B4-BE49-F238E27FC236}">
                  <a16:creationId xmlns:a16="http://schemas.microsoft.com/office/drawing/2014/main" id="{34D0884F-61ED-4587-AB21-F7C5521D8C71}"/>
                </a:ext>
              </a:extLst>
            </p:cNvPr>
            <p:cNvSpPr txBox="1">
              <a:spLocks noChangeArrowheads="1"/>
            </p:cNvSpPr>
            <p:nvPr/>
          </p:nvSpPr>
          <p:spPr bwMode="auto">
            <a:xfrm>
              <a:off x="4128" y="1584"/>
              <a:ext cx="11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Spike or “tent”</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95D8ABA-BC7B-4247-810B-86030773217D}"/>
              </a:ext>
            </a:extLst>
          </p:cNvPr>
          <p:cNvSpPr>
            <a:spLocks noGrp="1" noChangeArrowheads="1"/>
          </p:cNvSpPr>
          <p:nvPr>
            <p:ph type="title"/>
          </p:nvPr>
        </p:nvSpPr>
        <p:spPr/>
        <p:txBody>
          <a:bodyPr/>
          <a:lstStyle/>
          <a:p>
            <a:pPr eaLnBrk="1" hangingPunct="1"/>
            <a:r>
              <a:rPr lang="en-US" altLang="en-US" sz="4800" b="1">
                <a:latin typeface="Times New Roman" panose="02020603050405020304" pitchFamily="18" charset="0"/>
              </a:rPr>
              <a:t>Loops</a:t>
            </a:r>
          </a:p>
        </p:txBody>
      </p:sp>
      <p:sp>
        <p:nvSpPr>
          <p:cNvPr id="7171" name="Text Box 4">
            <a:extLst>
              <a:ext uri="{FF2B5EF4-FFF2-40B4-BE49-F238E27FC236}">
                <a16:creationId xmlns:a16="http://schemas.microsoft.com/office/drawing/2014/main" id="{C5C1CC8A-14CC-4CBA-BF32-44279FC63E3F}"/>
              </a:ext>
            </a:extLst>
          </p:cNvPr>
          <p:cNvSpPr txBox="1">
            <a:spLocks noChangeArrowheads="1"/>
          </p:cNvSpPr>
          <p:nvPr/>
        </p:nvSpPr>
        <p:spPr bwMode="auto">
          <a:xfrm>
            <a:off x="304800" y="12954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Loops must have one delta and one or more ridges that enter and leave on the same side.  These patterns are named for their positions related to the radius and ulna bones.</a:t>
            </a:r>
          </a:p>
        </p:txBody>
      </p:sp>
      <p:grpSp>
        <p:nvGrpSpPr>
          <p:cNvPr id="7172" name="Group 34">
            <a:extLst>
              <a:ext uri="{FF2B5EF4-FFF2-40B4-BE49-F238E27FC236}">
                <a16:creationId xmlns:a16="http://schemas.microsoft.com/office/drawing/2014/main" id="{2D284503-8608-4F63-BD24-44B4151085E1}"/>
              </a:ext>
            </a:extLst>
          </p:cNvPr>
          <p:cNvGrpSpPr>
            <a:grpSpLocks/>
          </p:cNvGrpSpPr>
          <p:nvPr/>
        </p:nvGrpSpPr>
        <p:grpSpPr bwMode="auto">
          <a:xfrm>
            <a:off x="3986213" y="2852738"/>
            <a:ext cx="917575" cy="881062"/>
            <a:chOff x="4535841" y="2438400"/>
            <a:chExt cx="1102959" cy="881063"/>
          </a:xfrm>
        </p:grpSpPr>
        <p:sp>
          <p:nvSpPr>
            <p:cNvPr id="7184" name="Text Box 12">
              <a:extLst>
                <a:ext uri="{FF2B5EF4-FFF2-40B4-BE49-F238E27FC236}">
                  <a16:creationId xmlns:a16="http://schemas.microsoft.com/office/drawing/2014/main" id="{07C68A21-E65A-4C07-AD59-719FC16EE64E}"/>
                </a:ext>
              </a:extLst>
            </p:cNvPr>
            <p:cNvSpPr txBox="1">
              <a:spLocks noChangeArrowheads="1"/>
            </p:cNvSpPr>
            <p:nvPr/>
          </p:nvSpPr>
          <p:spPr bwMode="auto">
            <a:xfrm>
              <a:off x="4535841" y="2971800"/>
              <a:ext cx="1102959" cy="347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Delta</a:t>
              </a:r>
              <a:endParaRPr lang="en-US" altLang="en-US" sz="1800"/>
            </a:p>
          </p:txBody>
        </p:sp>
        <p:pic>
          <p:nvPicPr>
            <p:cNvPr id="7185" name="Picture 23">
              <a:extLst>
                <a:ext uri="{FF2B5EF4-FFF2-40B4-BE49-F238E27FC236}">
                  <a16:creationId xmlns:a16="http://schemas.microsoft.com/office/drawing/2014/main" id="{30106A6B-1B5D-490C-85E2-09F1CE5D4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316" t="53175" r="51894" b="28224"/>
            <a:stretch>
              <a:fillRect/>
            </a:stretch>
          </p:blipFill>
          <p:spPr bwMode="auto">
            <a:xfrm>
              <a:off x="4648200" y="2438400"/>
              <a:ext cx="89471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a:extLst>
                <a:ext uri="{FF2B5EF4-FFF2-40B4-BE49-F238E27FC236}">
                  <a16:creationId xmlns:a16="http://schemas.microsoft.com/office/drawing/2014/main" id="{761DE4DE-B556-4623-8B84-51599F7DC5DE}"/>
                </a:ext>
              </a:extLst>
            </p:cNvPr>
            <p:cNvSpPr/>
            <p:nvPr/>
          </p:nvSpPr>
          <p:spPr>
            <a:xfrm>
              <a:off x="4801085" y="2438400"/>
              <a:ext cx="532398" cy="5334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27" name="Oval 26">
            <a:extLst>
              <a:ext uri="{FF2B5EF4-FFF2-40B4-BE49-F238E27FC236}">
                <a16:creationId xmlns:a16="http://schemas.microsoft.com/office/drawing/2014/main" id="{C4F982CF-3911-4E90-A5A4-CDD1F2E4F7D3}"/>
              </a:ext>
            </a:extLst>
          </p:cNvPr>
          <p:cNvSpPr/>
          <p:nvPr/>
        </p:nvSpPr>
        <p:spPr>
          <a:xfrm>
            <a:off x="1333500" y="3733800"/>
            <a:ext cx="4445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7174" name="Group 32">
            <a:extLst>
              <a:ext uri="{FF2B5EF4-FFF2-40B4-BE49-F238E27FC236}">
                <a16:creationId xmlns:a16="http://schemas.microsoft.com/office/drawing/2014/main" id="{2BCEC5F9-95F4-40E9-B426-BC96554B1DE1}"/>
              </a:ext>
            </a:extLst>
          </p:cNvPr>
          <p:cNvGrpSpPr>
            <a:grpSpLocks/>
          </p:cNvGrpSpPr>
          <p:nvPr/>
        </p:nvGrpSpPr>
        <p:grpSpPr bwMode="auto">
          <a:xfrm>
            <a:off x="762000" y="2590800"/>
            <a:ext cx="2921000" cy="3048000"/>
            <a:chOff x="609600" y="2819400"/>
            <a:chExt cx="3505200" cy="3048000"/>
          </a:xfrm>
        </p:grpSpPr>
        <p:pic>
          <p:nvPicPr>
            <p:cNvPr id="7181" name="Picture 8" descr="radial loop">
              <a:extLst>
                <a:ext uri="{FF2B5EF4-FFF2-40B4-BE49-F238E27FC236}">
                  <a16:creationId xmlns:a16="http://schemas.microsoft.com/office/drawing/2014/main" id="{7F17F607-44B5-4B00-B909-413DC4BDD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46" y="2819400"/>
              <a:ext cx="2331644" cy="18383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82" name="Text Box 6">
              <a:extLst>
                <a:ext uri="{FF2B5EF4-FFF2-40B4-BE49-F238E27FC236}">
                  <a16:creationId xmlns:a16="http://schemas.microsoft.com/office/drawing/2014/main" id="{9B69F95E-57B5-4F72-998C-FB685DB9BEE6}"/>
                </a:ext>
              </a:extLst>
            </p:cNvPr>
            <p:cNvSpPr txBox="1">
              <a:spLocks noChangeArrowheads="1"/>
            </p:cNvSpPr>
            <p:nvPr/>
          </p:nvSpPr>
          <p:spPr bwMode="auto">
            <a:xfrm>
              <a:off x="609600" y="4648200"/>
              <a:ext cx="3505200" cy="1219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latin typeface="Times New Roman" panose="02020603050405020304" pitchFamily="18" charset="0"/>
                </a:rPr>
                <a:t>Ulnar Loop (Right Thumb)</a:t>
              </a:r>
              <a:endParaRPr lang="en-US" altLang="en-US" sz="2000">
                <a:latin typeface="Times New Roman" panose="02020603050405020304" pitchFamily="18" charset="0"/>
              </a:endParaRPr>
            </a:p>
            <a:p>
              <a:pPr algn="ctr" eaLnBrk="1" hangingPunct="1">
                <a:spcBef>
                  <a:spcPct val="0"/>
                </a:spcBef>
                <a:buFontTx/>
                <a:buNone/>
              </a:pPr>
              <a:r>
                <a:rPr lang="en-US" altLang="en-US" sz="2000">
                  <a:latin typeface="Times New Roman" panose="02020603050405020304" pitchFamily="18" charset="0"/>
                </a:rPr>
                <a:t>Loop opens toward </a:t>
              </a:r>
              <a:br>
                <a:rPr lang="en-US" altLang="en-US" sz="2000">
                  <a:latin typeface="Times New Roman" panose="02020603050405020304" pitchFamily="18" charset="0"/>
                </a:rPr>
              </a:br>
              <a:r>
                <a:rPr lang="en-US" altLang="en-US" sz="2000">
                  <a:latin typeface="Times New Roman" panose="02020603050405020304" pitchFamily="18" charset="0"/>
                </a:rPr>
                <a:t>right or the ulna bone.</a:t>
              </a:r>
            </a:p>
          </p:txBody>
        </p:sp>
        <p:cxnSp>
          <p:nvCxnSpPr>
            <p:cNvPr id="30" name="Straight Arrow Connector 29">
              <a:extLst>
                <a:ext uri="{FF2B5EF4-FFF2-40B4-BE49-F238E27FC236}">
                  <a16:creationId xmlns:a16="http://schemas.microsoft.com/office/drawing/2014/main" id="{F09D8578-25EF-4AD8-B760-3A6D8686ACEC}"/>
                </a:ext>
              </a:extLst>
            </p:cNvPr>
            <p:cNvCxnSpPr/>
            <p:nvPr/>
          </p:nvCxnSpPr>
          <p:spPr>
            <a:xfrm>
              <a:off x="3124200" y="3810000"/>
              <a:ext cx="7620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175" name="Group 33">
            <a:extLst>
              <a:ext uri="{FF2B5EF4-FFF2-40B4-BE49-F238E27FC236}">
                <a16:creationId xmlns:a16="http://schemas.microsoft.com/office/drawing/2014/main" id="{F3B92B19-4F15-4C5B-9AB6-1E49FEC5F6A6}"/>
              </a:ext>
            </a:extLst>
          </p:cNvPr>
          <p:cNvGrpSpPr>
            <a:grpSpLocks/>
          </p:cNvGrpSpPr>
          <p:nvPr/>
        </p:nvGrpSpPr>
        <p:grpSpPr bwMode="auto">
          <a:xfrm>
            <a:off x="5207000" y="2438400"/>
            <a:ext cx="3048000" cy="2895600"/>
            <a:chOff x="6553200" y="2743200"/>
            <a:chExt cx="3657600" cy="2895600"/>
          </a:xfrm>
        </p:grpSpPr>
        <p:pic>
          <p:nvPicPr>
            <p:cNvPr id="7177" name="Picture 9" descr="ulnar loop">
              <a:extLst>
                <a:ext uri="{FF2B5EF4-FFF2-40B4-BE49-F238E27FC236}">
                  <a16:creationId xmlns:a16="http://schemas.microsoft.com/office/drawing/2014/main" id="{FD4D004B-9937-4F2D-B328-87868DFD65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743200"/>
              <a:ext cx="2560411" cy="18478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78" name="Text Box 7">
              <a:extLst>
                <a:ext uri="{FF2B5EF4-FFF2-40B4-BE49-F238E27FC236}">
                  <a16:creationId xmlns:a16="http://schemas.microsoft.com/office/drawing/2014/main" id="{F49A6D42-B271-49D6-923C-AA221B2ACB2D}"/>
                </a:ext>
              </a:extLst>
            </p:cNvPr>
            <p:cNvSpPr txBox="1">
              <a:spLocks noChangeArrowheads="1"/>
            </p:cNvSpPr>
            <p:nvPr/>
          </p:nvSpPr>
          <p:spPr bwMode="auto">
            <a:xfrm>
              <a:off x="6553200" y="4648200"/>
              <a:ext cx="3657600" cy="990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latin typeface="Times New Roman" panose="02020603050405020304" pitchFamily="18" charset="0"/>
                </a:rPr>
                <a:t>Radial Loop (Right Thumb)</a:t>
              </a:r>
              <a:endParaRPr lang="en-US" altLang="en-US" sz="2000">
                <a:latin typeface="Times New Roman" panose="02020603050405020304" pitchFamily="18" charset="0"/>
              </a:endParaRPr>
            </a:p>
            <a:p>
              <a:pPr algn="ctr" eaLnBrk="1" hangingPunct="1">
                <a:spcBef>
                  <a:spcPct val="0"/>
                </a:spcBef>
                <a:buFontTx/>
                <a:buNone/>
              </a:pPr>
              <a:r>
                <a:rPr lang="en-US" altLang="en-US" sz="2000">
                  <a:latin typeface="Times New Roman" panose="02020603050405020304" pitchFamily="18" charset="0"/>
                </a:rPr>
                <a:t>Loop opens toward the  </a:t>
              </a:r>
              <a:br>
                <a:rPr lang="en-US" altLang="en-US" sz="2000">
                  <a:latin typeface="Times New Roman" panose="02020603050405020304" pitchFamily="18" charset="0"/>
                </a:rPr>
              </a:br>
              <a:r>
                <a:rPr lang="en-US" altLang="en-US" sz="2000">
                  <a:latin typeface="Times New Roman" panose="02020603050405020304" pitchFamily="18" charset="0"/>
                </a:rPr>
                <a:t>left or the radial bone.</a:t>
              </a:r>
            </a:p>
          </p:txBody>
        </p:sp>
        <p:sp>
          <p:nvSpPr>
            <p:cNvPr id="28" name="Oval 27">
              <a:extLst>
                <a:ext uri="{FF2B5EF4-FFF2-40B4-BE49-F238E27FC236}">
                  <a16:creationId xmlns:a16="http://schemas.microsoft.com/office/drawing/2014/main" id="{D3E7CD77-9812-4F2F-8CB0-B95F1BE7167A}"/>
                </a:ext>
              </a:extLst>
            </p:cNvPr>
            <p:cNvSpPr/>
            <p:nvPr/>
          </p:nvSpPr>
          <p:spPr>
            <a:xfrm>
              <a:off x="9144000" y="4038600"/>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1" name="Straight Arrow Connector 30">
              <a:extLst>
                <a:ext uri="{FF2B5EF4-FFF2-40B4-BE49-F238E27FC236}">
                  <a16:creationId xmlns:a16="http://schemas.microsoft.com/office/drawing/2014/main" id="{1C685547-D1CD-432E-85AD-88C3333FAA4D}"/>
                </a:ext>
              </a:extLst>
            </p:cNvPr>
            <p:cNvCxnSpPr/>
            <p:nvPr/>
          </p:nvCxnSpPr>
          <p:spPr>
            <a:xfrm flipH="1">
              <a:off x="6553200" y="3733800"/>
              <a:ext cx="7620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176" name="Text Box 6">
            <a:extLst>
              <a:ext uri="{FF2B5EF4-FFF2-40B4-BE49-F238E27FC236}">
                <a16:creationId xmlns:a16="http://schemas.microsoft.com/office/drawing/2014/main" id="{54307162-63A2-495D-8AF0-E4053E7DCAB1}"/>
              </a:ext>
            </a:extLst>
          </p:cNvPr>
          <p:cNvSpPr txBox="1">
            <a:spLocks noChangeArrowheads="1"/>
          </p:cNvSpPr>
          <p:nvPr/>
        </p:nvSpPr>
        <p:spPr bwMode="auto">
          <a:xfrm>
            <a:off x="444500" y="6019800"/>
            <a:ext cx="8128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latin typeface="Times New Roman" panose="02020603050405020304" pitchFamily="18" charset="0"/>
              </a:rPr>
              <a:t>NOTE:  On the left hand, a loop that opens to the left would be an ulnar loop, while one that opens to the right would be a radial loop. </a:t>
            </a:r>
            <a:endParaRPr lang="en-US" altLang="en-US" sz="2000">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C0DFB09-B308-4B70-824B-6D4FB3A9D044}"/>
              </a:ext>
            </a:extLst>
          </p:cNvPr>
          <p:cNvSpPr>
            <a:spLocks noGrp="1" noChangeArrowheads="1"/>
          </p:cNvSpPr>
          <p:nvPr>
            <p:ph type="title"/>
          </p:nvPr>
        </p:nvSpPr>
        <p:spPr/>
        <p:txBody>
          <a:bodyPr/>
          <a:lstStyle/>
          <a:p>
            <a:pPr eaLnBrk="1" hangingPunct="1"/>
            <a:r>
              <a:rPr lang="en-US" altLang="en-US" sz="4800" b="1">
                <a:latin typeface="Times New Roman" panose="02020603050405020304" pitchFamily="18" charset="0"/>
              </a:rPr>
              <a:t>Whorls</a:t>
            </a:r>
          </a:p>
        </p:txBody>
      </p:sp>
      <p:sp>
        <p:nvSpPr>
          <p:cNvPr id="8195" name="Text Box 4">
            <a:extLst>
              <a:ext uri="{FF2B5EF4-FFF2-40B4-BE49-F238E27FC236}">
                <a16:creationId xmlns:a16="http://schemas.microsoft.com/office/drawing/2014/main" id="{0A547786-C936-44F4-BEA9-265C2D6EE219}"/>
              </a:ext>
            </a:extLst>
          </p:cNvPr>
          <p:cNvSpPr txBox="1">
            <a:spLocks noChangeArrowheads="1"/>
          </p:cNvSpPr>
          <p:nvPr/>
        </p:nvSpPr>
        <p:spPr bwMode="auto">
          <a:xfrm>
            <a:off x="304800" y="13716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Whorls have at least one ridge that makes (or tends to make) a complete circuit.  They also have at least two deltas.  If a print has more than two deltas, it is most likely an accidental.</a:t>
            </a:r>
          </a:p>
        </p:txBody>
      </p:sp>
      <p:sp>
        <p:nvSpPr>
          <p:cNvPr id="8196" name="Text Box 6">
            <a:extLst>
              <a:ext uri="{FF2B5EF4-FFF2-40B4-BE49-F238E27FC236}">
                <a16:creationId xmlns:a16="http://schemas.microsoft.com/office/drawing/2014/main" id="{52582F0C-150C-4C5F-A600-2E3D14D59536}"/>
              </a:ext>
            </a:extLst>
          </p:cNvPr>
          <p:cNvSpPr txBox="1">
            <a:spLocks noChangeArrowheads="1"/>
          </p:cNvSpPr>
          <p:nvPr/>
        </p:nvSpPr>
        <p:spPr bwMode="auto">
          <a:xfrm>
            <a:off x="304800" y="5105400"/>
            <a:ext cx="8534400" cy="1600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a:latin typeface="Times New Roman" panose="02020603050405020304" pitchFamily="18" charset="0"/>
              </a:rPr>
              <a:t>Draw a line between the two deltas in the plain and central pocket whorls. If some of the curved ridges touch the line, it is a plain whorl.  If none of the center core touches the line, it is a central pocket whorl. </a:t>
            </a:r>
          </a:p>
        </p:txBody>
      </p:sp>
      <p:pic>
        <p:nvPicPr>
          <p:cNvPr id="8197" name="Picture 8">
            <a:extLst>
              <a:ext uri="{FF2B5EF4-FFF2-40B4-BE49-F238E27FC236}">
                <a16:creationId xmlns:a16="http://schemas.microsoft.com/office/drawing/2014/main" id="{ECE79300-8B9B-4078-965F-10F89F9F9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249" t="42267" r="11012" b="23390"/>
          <a:stretch>
            <a:fillRect/>
          </a:stretch>
        </p:blipFill>
        <p:spPr bwMode="auto">
          <a:xfrm>
            <a:off x="4659313" y="2895600"/>
            <a:ext cx="2133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a:extLst>
              <a:ext uri="{FF2B5EF4-FFF2-40B4-BE49-F238E27FC236}">
                <a16:creationId xmlns:a16="http://schemas.microsoft.com/office/drawing/2014/main" id="{AA560D3D-BDF3-4613-A7C0-E0ABA28E1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423" t="42360" r="54520" b="23459"/>
          <a:stretch>
            <a:fillRect/>
          </a:stretch>
        </p:blipFill>
        <p:spPr bwMode="auto">
          <a:xfrm>
            <a:off x="2274888" y="2895600"/>
            <a:ext cx="22463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12">
            <a:extLst>
              <a:ext uri="{FF2B5EF4-FFF2-40B4-BE49-F238E27FC236}">
                <a16:creationId xmlns:a16="http://schemas.microsoft.com/office/drawing/2014/main" id="{6AB05035-07B0-4B54-B055-CCEF27B5B60B}"/>
              </a:ext>
            </a:extLst>
          </p:cNvPr>
          <p:cNvSpPr txBox="1">
            <a:spLocks noChangeArrowheads="1"/>
          </p:cNvSpPr>
          <p:nvPr/>
        </p:nvSpPr>
        <p:spPr bwMode="auto">
          <a:xfrm>
            <a:off x="609600" y="3475038"/>
            <a:ext cx="152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latin typeface="Times New Roman" panose="02020603050405020304" pitchFamily="18" charset="0"/>
              </a:rPr>
              <a:t>Plain Whorl</a:t>
            </a:r>
          </a:p>
        </p:txBody>
      </p:sp>
      <p:sp>
        <p:nvSpPr>
          <p:cNvPr id="8200" name="Text Box 13">
            <a:extLst>
              <a:ext uri="{FF2B5EF4-FFF2-40B4-BE49-F238E27FC236}">
                <a16:creationId xmlns:a16="http://schemas.microsoft.com/office/drawing/2014/main" id="{FDC6DE79-7810-4F20-BF17-D6328129C8B2}"/>
              </a:ext>
            </a:extLst>
          </p:cNvPr>
          <p:cNvSpPr txBox="1">
            <a:spLocks noChangeArrowheads="1"/>
          </p:cNvSpPr>
          <p:nvPr/>
        </p:nvSpPr>
        <p:spPr bwMode="auto">
          <a:xfrm>
            <a:off x="6934200" y="3292475"/>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latin typeface="Times New Roman" panose="02020603050405020304" pitchFamily="18" charset="0"/>
              </a:rPr>
              <a:t>Central Pocket Whorl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85F10B6-639F-4D75-B7E0-EB065F5F8C13}"/>
              </a:ext>
            </a:extLst>
          </p:cNvPr>
          <p:cNvSpPr>
            <a:spLocks noGrp="1" noChangeArrowheads="1"/>
          </p:cNvSpPr>
          <p:nvPr>
            <p:ph type="title"/>
          </p:nvPr>
        </p:nvSpPr>
        <p:spPr/>
        <p:txBody>
          <a:bodyPr/>
          <a:lstStyle/>
          <a:p>
            <a:pPr eaLnBrk="1" hangingPunct="1"/>
            <a:r>
              <a:rPr lang="en-US" altLang="en-US" sz="4800" b="1">
                <a:latin typeface="Times New Roman" panose="02020603050405020304" pitchFamily="18" charset="0"/>
              </a:rPr>
              <a:t>Whorls – Part 2</a:t>
            </a:r>
          </a:p>
        </p:txBody>
      </p:sp>
      <p:grpSp>
        <p:nvGrpSpPr>
          <p:cNvPr id="2" name="Group 20">
            <a:extLst>
              <a:ext uri="{FF2B5EF4-FFF2-40B4-BE49-F238E27FC236}">
                <a16:creationId xmlns:a16="http://schemas.microsoft.com/office/drawing/2014/main" id="{A2D03BDC-5D57-435F-A1DE-8F360BF9411A}"/>
              </a:ext>
            </a:extLst>
          </p:cNvPr>
          <p:cNvGrpSpPr>
            <a:grpSpLocks/>
          </p:cNvGrpSpPr>
          <p:nvPr/>
        </p:nvGrpSpPr>
        <p:grpSpPr bwMode="auto">
          <a:xfrm>
            <a:off x="4648200" y="1638300"/>
            <a:ext cx="3962400" cy="4838700"/>
            <a:chOff x="2928" y="1032"/>
            <a:chExt cx="2496" cy="3048"/>
          </a:xfrm>
        </p:grpSpPr>
        <p:pic>
          <p:nvPicPr>
            <p:cNvPr id="9231" name="Picture 7" descr="accidental whorl">
              <a:extLst>
                <a:ext uri="{FF2B5EF4-FFF2-40B4-BE49-F238E27FC236}">
                  <a16:creationId xmlns:a16="http://schemas.microsoft.com/office/drawing/2014/main" id="{349F7259-15E5-4FB6-BF4D-F1BFDAADD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1416"/>
              <a:ext cx="1248" cy="124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32" name="Text Box 9">
              <a:extLst>
                <a:ext uri="{FF2B5EF4-FFF2-40B4-BE49-F238E27FC236}">
                  <a16:creationId xmlns:a16="http://schemas.microsoft.com/office/drawing/2014/main" id="{0D7BA281-562E-49C1-85FF-DE6392FA600D}"/>
                </a:ext>
              </a:extLst>
            </p:cNvPr>
            <p:cNvSpPr txBox="1">
              <a:spLocks noChangeArrowheads="1"/>
            </p:cNvSpPr>
            <p:nvPr/>
          </p:nvSpPr>
          <p:spPr bwMode="auto">
            <a:xfrm>
              <a:off x="3120" y="1032"/>
              <a:ext cx="192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rPr>
                <a:t>Accidental Whorl</a:t>
              </a:r>
              <a:endParaRPr lang="en-US" altLang="en-US" sz="2400">
                <a:latin typeface="Times New Roman" panose="02020603050405020304" pitchFamily="18" charset="0"/>
              </a:endParaRPr>
            </a:p>
          </p:txBody>
        </p:sp>
        <p:sp>
          <p:nvSpPr>
            <p:cNvPr id="9233" name="Text Box 11">
              <a:extLst>
                <a:ext uri="{FF2B5EF4-FFF2-40B4-BE49-F238E27FC236}">
                  <a16:creationId xmlns:a16="http://schemas.microsoft.com/office/drawing/2014/main" id="{73210E8C-D1B6-4807-BD54-B6B94CC8124C}"/>
                </a:ext>
              </a:extLst>
            </p:cNvPr>
            <p:cNvSpPr txBox="1">
              <a:spLocks noChangeArrowheads="1"/>
            </p:cNvSpPr>
            <p:nvPr/>
          </p:nvSpPr>
          <p:spPr bwMode="auto">
            <a:xfrm>
              <a:off x="2928" y="2736"/>
              <a:ext cx="2496" cy="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a:latin typeface="Times New Roman" panose="02020603050405020304" pitchFamily="18" charset="0"/>
                </a:rPr>
                <a:t>Accidental whorls contain two or more patterns (not including the plain arch), or does not clearly fall under any of the other categories. </a:t>
              </a:r>
            </a:p>
          </p:txBody>
        </p:sp>
      </p:grpSp>
      <p:grpSp>
        <p:nvGrpSpPr>
          <p:cNvPr id="3" name="Group 19">
            <a:extLst>
              <a:ext uri="{FF2B5EF4-FFF2-40B4-BE49-F238E27FC236}">
                <a16:creationId xmlns:a16="http://schemas.microsoft.com/office/drawing/2014/main" id="{416B0DF0-B81E-4C08-9F34-D168C1E0A1F8}"/>
              </a:ext>
            </a:extLst>
          </p:cNvPr>
          <p:cNvGrpSpPr>
            <a:grpSpLocks/>
          </p:cNvGrpSpPr>
          <p:nvPr/>
        </p:nvGrpSpPr>
        <p:grpSpPr bwMode="auto">
          <a:xfrm>
            <a:off x="609600" y="1638300"/>
            <a:ext cx="3581400" cy="4229100"/>
            <a:chOff x="240" y="1032"/>
            <a:chExt cx="2256" cy="2664"/>
          </a:xfrm>
        </p:grpSpPr>
        <p:sp>
          <p:nvSpPr>
            <p:cNvPr id="9221" name="Text Box 8">
              <a:extLst>
                <a:ext uri="{FF2B5EF4-FFF2-40B4-BE49-F238E27FC236}">
                  <a16:creationId xmlns:a16="http://schemas.microsoft.com/office/drawing/2014/main" id="{4145A1D0-0436-48F4-9340-891966D989A5}"/>
                </a:ext>
              </a:extLst>
            </p:cNvPr>
            <p:cNvSpPr txBox="1">
              <a:spLocks noChangeArrowheads="1"/>
            </p:cNvSpPr>
            <p:nvPr/>
          </p:nvSpPr>
          <p:spPr bwMode="auto">
            <a:xfrm>
              <a:off x="384" y="1032"/>
              <a:ext cx="2016"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rPr>
                <a:t>Double Loop Whorl</a:t>
              </a:r>
              <a:endParaRPr lang="en-US" altLang="en-US" sz="2400">
                <a:latin typeface="Times New Roman" panose="02020603050405020304" pitchFamily="18" charset="0"/>
              </a:endParaRPr>
            </a:p>
          </p:txBody>
        </p:sp>
        <p:sp>
          <p:nvSpPr>
            <p:cNvPr id="9222" name="Text Box 10">
              <a:extLst>
                <a:ext uri="{FF2B5EF4-FFF2-40B4-BE49-F238E27FC236}">
                  <a16:creationId xmlns:a16="http://schemas.microsoft.com/office/drawing/2014/main" id="{8014FF25-0B2B-408D-824A-85C10287BE8C}"/>
                </a:ext>
              </a:extLst>
            </p:cNvPr>
            <p:cNvSpPr txBox="1">
              <a:spLocks noChangeArrowheads="1"/>
            </p:cNvSpPr>
            <p:nvPr/>
          </p:nvSpPr>
          <p:spPr bwMode="auto">
            <a:xfrm>
              <a:off x="288" y="2736"/>
              <a:ext cx="2208" cy="9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a:latin typeface="Times New Roman" panose="02020603050405020304" pitchFamily="18" charset="0"/>
                </a:rPr>
                <a:t>Double loop whorls are made up of any two loops combined into one print. </a:t>
              </a:r>
            </a:p>
          </p:txBody>
        </p:sp>
        <p:grpSp>
          <p:nvGrpSpPr>
            <p:cNvPr id="9223" name="Group 18">
              <a:extLst>
                <a:ext uri="{FF2B5EF4-FFF2-40B4-BE49-F238E27FC236}">
                  <a16:creationId xmlns:a16="http://schemas.microsoft.com/office/drawing/2014/main" id="{8AA31663-09E0-4CAC-8D5B-5F662CE26393}"/>
                </a:ext>
              </a:extLst>
            </p:cNvPr>
            <p:cNvGrpSpPr>
              <a:grpSpLocks/>
            </p:cNvGrpSpPr>
            <p:nvPr/>
          </p:nvGrpSpPr>
          <p:grpSpPr bwMode="auto">
            <a:xfrm>
              <a:off x="240" y="1416"/>
              <a:ext cx="1824" cy="1320"/>
              <a:chOff x="1008" y="1008"/>
              <a:chExt cx="1824" cy="1320"/>
            </a:xfrm>
          </p:grpSpPr>
          <p:pic>
            <p:nvPicPr>
              <p:cNvPr id="9224" name="Picture 6" descr="double loop whorl">
                <a:extLst>
                  <a:ext uri="{FF2B5EF4-FFF2-40B4-BE49-F238E27FC236}">
                    <a16:creationId xmlns:a16="http://schemas.microsoft.com/office/drawing/2014/main" id="{F437B8CB-8172-4254-9299-118E4A96CE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 y="1008"/>
                <a:ext cx="1248" cy="124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9225" name="Group 12">
                <a:extLst>
                  <a:ext uri="{FF2B5EF4-FFF2-40B4-BE49-F238E27FC236}">
                    <a16:creationId xmlns:a16="http://schemas.microsoft.com/office/drawing/2014/main" id="{2E0D001D-DCA9-47B9-A756-B929A8FCA13A}"/>
                  </a:ext>
                </a:extLst>
              </p:cNvPr>
              <p:cNvGrpSpPr>
                <a:grpSpLocks/>
              </p:cNvGrpSpPr>
              <p:nvPr/>
            </p:nvGrpSpPr>
            <p:grpSpPr bwMode="auto">
              <a:xfrm>
                <a:off x="1008" y="1854"/>
                <a:ext cx="672" cy="144"/>
                <a:chOff x="1320" y="9864"/>
                <a:chExt cx="1680" cy="360"/>
              </a:xfrm>
            </p:grpSpPr>
            <p:sp>
              <p:nvSpPr>
                <p:cNvPr id="9229" name="Line 13">
                  <a:extLst>
                    <a:ext uri="{FF2B5EF4-FFF2-40B4-BE49-F238E27FC236}">
                      <a16:creationId xmlns:a16="http://schemas.microsoft.com/office/drawing/2014/main" id="{BC4D4394-663D-48CC-A8FF-504D20B95916}"/>
                    </a:ext>
                  </a:extLst>
                </p:cNvPr>
                <p:cNvSpPr>
                  <a:spLocks noChangeShapeType="1"/>
                </p:cNvSpPr>
                <p:nvPr/>
              </p:nvSpPr>
              <p:spPr bwMode="auto">
                <a:xfrm>
                  <a:off x="2280" y="10044"/>
                  <a:ext cx="72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0" name="Text Box 14">
                  <a:extLst>
                    <a:ext uri="{FF2B5EF4-FFF2-40B4-BE49-F238E27FC236}">
                      <a16:creationId xmlns:a16="http://schemas.microsoft.com/office/drawing/2014/main" id="{F0113C56-778E-44AA-A8D6-4EBB0C6E8C2A}"/>
                    </a:ext>
                  </a:extLst>
                </p:cNvPr>
                <p:cNvSpPr txBox="1">
                  <a:spLocks noChangeArrowheads="1"/>
                </p:cNvSpPr>
                <p:nvPr/>
              </p:nvSpPr>
              <p:spPr bwMode="auto">
                <a:xfrm>
                  <a:off x="1320" y="9864"/>
                  <a:ext cx="96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latin typeface="Times New Roman" panose="02020603050405020304" pitchFamily="18" charset="0"/>
                    </a:rPr>
                    <a:t>Delta</a:t>
                  </a:r>
                  <a:endParaRPr lang="en-US" altLang="en-US" sz="1800">
                    <a:latin typeface="Times New Roman" panose="02020603050405020304" pitchFamily="18" charset="0"/>
                  </a:endParaRPr>
                </a:p>
              </p:txBody>
            </p:sp>
          </p:grpSp>
          <p:grpSp>
            <p:nvGrpSpPr>
              <p:cNvPr id="9226" name="Group 15">
                <a:extLst>
                  <a:ext uri="{FF2B5EF4-FFF2-40B4-BE49-F238E27FC236}">
                    <a16:creationId xmlns:a16="http://schemas.microsoft.com/office/drawing/2014/main" id="{321F3DBA-3E40-4AA5-8948-B5EE81F68E6B}"/>
                  </a:ext>
                </a:extLst>
              </p:cNvPr>
              <p:cNvGrpSpPr>
                <a:grpSpLocks/>
              </p:cNvGrpSpPr>
              <p:nvPr/>
            </p:nvGrpSpPr>
            <p:grpSpPr bwMode="auto">
              <a:xfrm>
                <a:off x="2400" y="1896"/>
                <a:ext cx="432" cy="432"/>
                <a:chOff x="4875" y="9864"/>
                <a:chExt cx="1080" cy="1080"/>
              </a:xfrm>
            </p:grpSpPr>
            <p:sp>
              <p:nvSpPr>
                <p:cNvPr id="9227" name="Line 16">
                  <a:extLst>
                    <a:ext uri="{FF2B5EF4-FFF2-40B4-BE49-F238E27FC236}">
                      <a16:creationId xmlns:a16="http://schemas.microsoft.com/office/drawing/2014/main" id="{631D320B-F631-4093-81E2-AF4E4739B402}"/>
                    </a:ext>
                  </a:extLst>
                </p:cNvPr>
                <p:cNvSpPr>
                  <a:spLocks noChangeShapeType="1"/>
                </p:cNvSpPr>
                <p:nvPr/>
              </p:nvSpPr>
              <p:spPr bwMode="auto">
                <a:xfrm flipV="1">
                  <a:off x="5400" y="9864"/>
                  <a:ext cx="0" cy="72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Text Box 17">
                  <a:extLst>
                    <a:ext uri="{FF2B5EF4-FFF2-40B4-BE49-F238E27FC236}">
                      <a16:creationId xmlns:a16="http://schemas.microsoft.com/office/drawing/2014/main" id="{3C525475-F307-45DA-B9D1-D2E211CDF325}"/>
                    </a:ext>
                  </a:extLst>
                </p:cNvPr>
                <p:cNvSpPr txBox="1">
                  <a:spLocks noChangeArrowheads="1"/>
                </p:cNvSpPr>
                <p:nvPr/>
              </p:nvSpPr>
              <p:spPr bwMode="auto">
                <a:xfrm>
                  <a:off x="4875" y="10584"/>
                  <a:ext cx="108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latin typeface="Times New Roman" panose="02020603050405020304" pitchFamily="18" charset="0"/>
                    </a:rPr>
                    <a:t>Delta</a:t>
                  </a:r>
                  <a:endParaRPr lang="en-US" altLang="en-US" sz="1800">
                    <a:latin typeface="Times New Roman" panose="02020603050405020304" pitchFamily="18" charset="0"/>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9EA7FAF-A108-461E-93E7-DDC12A0FA081}"/>
              </a:ext>
            </a:extLst>
          </p:cNvPr>
          <p:cNvSpPr>
            <a:spLocks noGrp="1" noChangeArrowheads="1"/>
          </p:cNvSpPr>
          <p:nvPr>
            <p:ph type="title"/>
          </p:nvPr>
        </p:nvSpPr>
        <p:spPr>
          <a:xfrm>
            <a:off x="0" y="0"/>
            <a:ext cx="9144000" cy="685800"/>
          </a:xfrm>
          <a:solidFill>
            <a:srgbClr val="FFFF00"/>
          </a:solidFill>
        </p:spPr>
        <p:txBody>
          <a:bodyPr/>
          <a:lstStyle/>
          <a:p>
            <a:pPr eaLnBrk="1" hangingPunct="1"/>
            <a:r>
              <a:rPr lang="en-US" altLang="en-US" sz="3200" b="1">
                <a:latin typeface="Times New Roman" panose="02020603050405020304" pitchFamily="18" charset="0"/>
              </a:rPr>
              <a:t>Identify each fingerprint pattern.</a:t>
            </a:r>
          </a:p>
        </p:txBody>
      </p:sp>
      <p:pic>
        <p:nvPicPr>
          <p:cNvPr id="10243" name="Picture 2" descr="fprint1.jpg">
            <a:extLst>
              <a:ext uri="{FF2B5EF4-FFF2-40B4-BE49-F238E27FC236}">
                <a16:creationId xmlns:a16="http://schemas.microsoft.com/office/drawing/2014/main" id="{C4C46F14-4631-4C18-BC9E-DDB63CE3BCE4}"/>
              </a:ext>
            </a:extLst>
          </p:cNvPr>
          <p:cNvPicPr>
            <a:picLocks noChangeAspect="1"/>
          </p:cNvPicPr>
          <p:nvPr/>
        </p:nvPicPr>
        <p:blipFill>
          <a:blip r:embed="rId3">
            <a:extLst>
              <a:ext uri="{28A0092B-C50C-407E-A947-70E740481C1C}">
                <a14:useLocalDpi xmlns:a14="http://schemas.microsoft.com/office/drawing/2010/main" val="0"/>
              </a:ext>
            </a:extLst>
          </a:blip>
          <a:srcRect l="16251" b="6667"/>
          <a:stretch>
            <a:fillRect/>
          </a:stretch>
        </p:blipFill>
        <p:spPr bwMode="auto">
          <a:xfrm>
            <a:off x="304800" y="762000"/>
            <a:ext cx="3008313" cy="30178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3" descr="fprint2.jpg">
            <a:extLst>
              <a:ext uri="{FF2B5EF4-FFF2-40B4-BE49-F238E27FC236}">
                <a16:creationId xmlns:a16="http://schemas.microsoft.com/office/drawing/2014/main" id="{FA81EF4D-D75B-4479-8DE4-8056DCB50839}"/>
              </a:ext>
            </a:extLst>
          </p:cNvPr>
          <p:cNvPicPr>
            <a:picLocks noChangeAspect="1"/>
          </p:cNvPicPr>
          <p:nvPr/>
        </p:nvPicPr>
        <p:blipFill>
          <a:blip r:embed="rId4">
            <a:extLst>
              <a:ext uri="{28A0092B-C50C-407E-A947-70E740481C1C}">
                <a14:useLocalDpi xmlns:a14="http://schemas.microsoft.com/office/drawing/2010/main" val="0"/>
              </a:ext>
            </a:extLst>
          </a:blip>
          <a:srcRect t="21249"/>
          <a:stretch>
            <a:fillRect/>
          </a:stretch>
        </p:blipFill>
        <p:spPr bwMode="auto">
          <a:xfrm>
            <a:off x="3505200" y="2971800"/>
            <a:ext cx="2195513" cy="27654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5" descr="arch_h.jpg">
            <a:extLst>
              <a:ext uri="{FF2B5EF4-FFF2-40B4-BE49-F238E27FC236}">
                <a16:creationId xmlns:a16="http://schemas.microsoft.com/office/drawing/2014/main" id="{CD8BC83D-A29A-41FB-813C-4C595FCEFEB4}"/>
              </a:ext>
            </a:extLst>
          </p:cNvPr>
          <p:cNvPicPr>
            <a:picLocks noChangeAspect="1"/>
          </p:cNvPicPr>
          <p:nvPr/>
        </p:nvPicPr>
        <p:blipFill>
          <a:blip r:embed="rId5">
            <a:extLst>
              <a:ext uri="{28A0092B-C50C-407E-A947-70E740481C1C}">
                <a14:useLocalDpi xmlns:a14="http://schemas.microsoft.com/office/drawing/2010/main" val="0"/>
              </a:ext>
            </a:extLst>
          </a:blip>
          <a:srcRect l="3125" t="3333" r="6250" b="3333"/>
          <a:stretch>
            <a:fillRect/>
          </a:stretch>
        </p:blipFill>
        <p:spPr bwMode="auto">
          <a:xfrm>
            <a:off x="6324600" y="4343400"/>
            <a:ext cx="2209800" cy="213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7" descr="fprint6.jpg">
            <a:extLst>
              <a:ext uri="{FF2B5EF4-FFF2-40B4-BE49-F238E27FC236}">
                <a16:creationId xmlns:a16="http://schemas.microsoft.com/office/drawing/2014/main" id="{A1279E53-9145-4C76-922E-754279BD7E0F}"/>
              </a:ext>
            </a:extLst>
          </p:cNvPr>
          <p:cNvPicPr>
            <a:picLocks noChangeAspect="1"/>
          </p:cNvPicPr>
          <p:nvPr/>
        </p:nvPicPr>
        <p:blipFill>
          <a:blip r:embed="rId6">
            <a:extLst>
              <a:ext uri="{28A0092B-C50C-407E-A947-70E740481C1C}">
                <a14:useLocalDpi xmlns:a14="http://schemas.microsoft.com/office/drawing/2010/main" val="0"/>
              </a:ext>
            </a:extLst>
          </a:blip>
          <a:srcRect t="7500" b="18750"/>
          <a:stretch>
            <a:fillRect/>
          </a:stretch>
        </p:blipFill>
        <p:spPr bwMode="auto">
          <a:xfrm>
            <a:off x="5943600" y="762000"/>
            <a:ext cx="3017838" cy="29670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8" descr="t_arch_h.jpg">
            <a:extLst>
              <a:ext uri="{FF2B5EF4-FFF2-40B4-BE49-F238E27FC236}">
                <a16:creationId xmlns:a16="http://schemas.microsoft.com/office/drawing/2014/main" id="{A5E12C76-7513-4562-BED6-B6C60A89296A}"/>
              </a:ext>
            </a:extLst>
          </p:cNvPr>
          <p:cNvPicPr>
            <a:picLocks noChangeAspect="1"/>
          </p:cNvPicPr>
          <p:nvPr/>
        </p:nvPicPr>
        <p:blipFill>
          <a:blip r:embed="rId7">
            <a:extLst>
              <a:ext uri="{28A0092B-C50C-407E-A947-70E740481C1C}">
                <a14:useLocalDpi xmlns:a14="http://schemas.microsoft.com/office/drawing/2010/main" val="0"/>
              </a:ext>
            </a:extLst>
          </a:blip>
          <a:srcRect l="3125" t="3333" r="6250" b="3333"/>
          <a:stretch>
            <a:fillRect/>
          </a:stretch>
        </p:blipFill>
        <p:spPr bwMode="auto">
          <a:xfrm>
            <a:off x="609600" y="4343400"/>
            <a:ext cx="2209800" cy="213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C15EBA9-49D7-42AB-B075-665A6BC77695}"/>
              </a:ext>
            </a:extLst>
          </p:cNvPr>
          <p:cNvSpPr/>
          <p:nvPr/>
        </p:nvSpPr>
        <p:spPr>
          <a:xfrm rot="1065635">
            <a:off x="4100117" y="1040119"/>
            <a:ext cx="1069525" cy="1569660"/>
          </a:xfrm>
          <a:prstGeom prst="rect">
            <a:avLst/>
          </a:prstGeom>
          <a:noFill/>
        </p:spPr>
        <p:txBody>
          <a:bodyPr wrap="none">
            <a:spAutoFit/>
          </a:bodyPr>
          <a:lstStyle/>
          <a:p>
            <a:pPr algn="ctr" eaLnBrk="1" hangingPunct="1">
              <a:defRPr/>
            </a:pPr>
            <a:r>
              <a:rPr lang="en-US"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t>?</a:t>
            </a:r>
          </a:p>
        </p:txBody>
      </p:sp>
      <p:sp>
        <p:nvSpPr>
          <p:cNvPr id="14" name="Rectangle 13">
            <a:extLst>
              <a:ext uri="{FF2B5EF4-FFF2-40B4-BE49-F238E27FC236}">
                <a16:creationId xmlns:a16="http://schemas.microsoft.com/office/drawing/2014/main" id="{1450AAA0-9FBD-43AF-B567-0E98563CFA4C}"/>
              </a:ext>
            </a:extLst>
          </p:cNvPr>
          <p:cNvSpPr/>
          <p:nvPr/>
        </p:nvSpPr>
        <p:spPr>
          <a:xfrm>
            <a:off x="228600" y="3048000"/>
            <a:ext cx="685800" cy="830997"/>
          </a:xfrm>
          <a:prstGeom prst="rect">
            <a:avLst/>
          </a:prstGeom>
          <a:solidFill>
            <a:srgbClr val="FFFF00"/>
          </a:solidFill>
        </p:spPr>
        <p:txBody>
          <a:bodyPr>
            <a:spAutoFit/>
          </a:bodyPr>
          <a:lstStyle/>
          <a:p>
            <a:pPr algn="ctr" eaLnBrk="1" hangingPunct="1">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A</a:t>
            </a:r>
          </a:p>
        </p:txBody>
      </p:sp>
      <p:sp>
        <p:nvSpPr>
          <p:cNvPr id="16" name="Rectangle 15">
            <a:extLst>
              <a:ext uri="{FF2B5EF4-FFF2-40B4-BE49-F238E27FC236}">
                <a16:creationId xmlns:a16="http://schemas.microsoft.com/office/drawing/2014/main" id="{758D6B97-1B48-4F1E-B159-DC3FD2D1643A}"/>
              </a:ext>
            </a:extLst>
          </p:cNvPr>
          <p:cNvSpPr/>
          <p:nvPr/>
        </p:nvSpPr>
        <p:spPr>
          <a:xfrm>
            <a:off x="8305800" y="3048000"/>
            <a:ext cx="685800" cy="830997"/>
          </a:xfrm>
          <a:prstGeom prst="rect">
            <a:avLst/>
          </a:prstGeom>
          <a:solidFill>
            <a:srgbClr val="FFFF00"/>
          </a:solidFill>
        </p:spPr>
        <p:txBody>
          <a:bodyPr>
            <a:spAutoFit/>
          </a:bodyPr>
          <a:lstStyle/>
          <a:p>
            <a:pPr algn="ctr" eaLnBrk="1" hangingPunct="1">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B</a:t>
            </a:r>
          </a:p>
        </p:txBody>
      </p:sp>
      <p:sp>
        <p:nvSpPr>
          <p:cNvPr id="17" name="Rectangle 16">
            <a:extLst>
              <a:ext uri="{FF2B5EF4-FFF2-40B4-BE49-F238E27FC236}">
                <a16:creationId xmlns:a16="http://schemas.microsoft.com/office/drawing/2014/main" id="{F548FEE8-93A0-4F56-B1E3-B5128B7A683E}"/>
              </a:ext>
            </a:extLst>
          </p:cNvPr>
          <p:cNvSpPr/>
          <p:nvPr/>
        </p:nvSpPr>
        <p:spPr>
          <a:xfrm>
            <a:off x="3352800" y="5181600"/>
            <a:ext cx="685800" cy="830997"/>
          </a:xfrm>
          <a:prstGeom prst="rect">
            <a:avLst/>
          </a:prstGeom>
          <a:solidFill>
            <a:srgbClr val="FFFF00"/>
          </a:solidFill>
        </p:spPr>
        <p:txBody>
          <a:bodyPr>
            <a:spAutoFit/>
          </a:bodyPr>
          <a:lstStyle/>
          <a:p>
            <a:pPr algn="ctr" eaLnBrk="1" hangingPunct="1">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C</a:t>
            </a:r>
          </a:p>
        </p:txBody>
      </p:sp>
      <p:sp>
        <p:nvSpPr>
          <p:cNvPr id="18" name="Rectangle 17">
            <a:extLst>
              <a:ext uri="{FF2B5EF4-FFF2-40B4-BE49-F238E27FC236}">
                <a16:creationId xmlns:a16="http://schemas.microsoft.com/office/drawing/2014/main" id="{B541DCB8-9ED3-4D0C-B32A-64FD00F3ED5C}"/>
              </a:ext>
            </a:extLst>
          </p:cNvPr>
          <p:cNvSpPr/>
          <p:nvPr/>
        </p:nvSpPr>
        <p:spPr>
          <a:xfrm>
            <a:off x="381000" y="5867400"/>
            <a:ext cx="685800" cy="830997"/>
          </a:xfrm>
          <a:prstGeom prst="rect">
            <a:avLst/>
          </a:prstGeom>
          <a:solidFill>
            <a:srgbClr val="FFFF00"/>
          </a:solidFill>
        </p:spPr>
        <p:txBody>
          <a:bodyPr>
            <a:spAutoFit/>
          </a:bodyPr>
          <a:lstStyle/>
          <a:p>
            <a:pPr algn="ctr" eaLnBrk="1" hangingPunct="1">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D</a:t>
            </a:r>
          </a:p>
        </p:txBody>
      </p:sp>
      <p:sp>
        <p:nvSpPr>
          <p:cNvPr id="19" name="Rectangle 18">
            <a:extLst>
              <a:ext uri="{FF2B5EF4-FFF2-40B4-BE49-F238E27FC236}">
                <a16:creationId xmlns:a16="http://schemas.microsoft.com/office/drawing/2014/main" id="{63020799-D1B4-4537-B11D-123116B70FF2}"/>
              </a:ext>
            </a:extLst>
          </p:cNvPr>
          <p:cNvSpPr/>
          <p:nvPr/>
        </p:nvSpPr>
        <p:spPr>
          <a:xfrm>
            <a:off x="8001000" y="5791200"/>
            <a:ext cx="685800" cy="830997"/>
          </a:xfrm>
          <a:prstGeom prst="rect">
            <a:avLst/>
          </a:prstGeom>
          <a:solidFill>
            <a:srgbClr val="FFFF00"/>
          </a:solidFill>
        </p:spPr>
        <p:txBody>
          <a:bodyPr>
            <a:spAutoFit/>
          </a:bodyPr>
          <a:lstStyle/>
          <a:p>
            <a:pPr algn="ctr" eaLnBrk="1" hangingPunct="1">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E</a:t>
            </a:r>
          </a:p>
        </p:txBody>
      </p:sp>
      <p:sp>
        <p:nvSpPr>
          <p:cNvPr id="10254" name="TextBox 19">
            <a:extLst>
              <a:ext uri="{FF2B5EF4-FFF2-40B4-BE49-F238E27FC236}">
                <a16:creationId xmlns:a16="http://schemas.microsoft.com/office/drawing/2014/main" id="{DA07E8CA-76F2-4CE3-872C-338B524CDF37}"/>
              </a:ext>
            </a:extLst>
          </p:cNvPr>
          <p:cNvSpPr txBox="1">
            <a:spLocks noChangeArrowheads="1"/>
          </p:cNvSpPr>
          <p:nvPr/>
        </p:nvSpPr>
        <p:spPr bwMode="auto">
          <a:xfrm>
            <a:off x="4010025" y="57912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Right Hand</a:t>
            </a:r>
          </a:p>
        </p:txBody>
      </p:sp>
      <p:sp>
        <p:nvSpPr>
          <p:cNvPr id="10255" name="TextBox 20">
            <a:extLst>
              <a:ext uri="{FF2B5EF4-FFF2-40B4-BE49-F238E27FC236}">
                <a16:creationId xmlns:a16="http://schemas.microsoft.com/office/drawing/2014/main" id="{B1AE284F-5D5D-4ED9-9101-D3C383E17E49}"/>
              </a:ext>
            </a:extLst>
          </p:cNvPr>
          <p:cNvSpPr txBox="1">
            <a:spLocks noChangeArrowheads="1"/>
          </p:cNvSpPr>
          <p:nvPr/>
        </p:nvSpPr>
        <p:spPr bwMode="auto">
          <a:xfrm>
            <a:off x="914400" y="38100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Left Hand</a:t>
            </a:r>
          </a:p>
        </p:txBody>
      </p:sp>
      <p:sp>
        <p:nvSpPr>
          <p:cNvPr id="10256" name="TextBox 21">
            <a:extLst>
              <a:ext uri="{FF2B5EF4-FFF2-40B4-BE49-F238E27FC236}">
                <a16:creationId xmlns:a16="http://schemas.microsoft.com/office/drawing/2014/main" id="{FC82EE2B-0F90-4D6F-B607-085C6D5A6FA7}"/>
              </a:ext>
            </a:extLst>
          </p:cNvPr>
          <p:cNvSpPr txBox="1">
            <a:spLocks noChangeArrowheads="1"/>
          </p:cNvSpPr>
          <p:nvPr/>
        </p:nvSpPr>
        <p:spPr bwMode="auto">
          <a:xfrm>
            <a:off x="6172200" y="64770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Left Hand</a:t>
            </a:r>
          </a:p>
        </p:txBody>
      </p:sp>
      <p:sp>
        <p:nvSpPr>
          <p:cNvPr id="10257" name="TextBox 22">
            <a:extLst>
              <a:ext uri="{FF2B5EF4-FFF2-40B4-BE49-F238E27FC236}">
                <a16:creationId xmlns:a16="http://schemas.microsoft.com/office/drawing/2014/main" id="{03FBA0A4-A0CB-4232-A4B3-BD32DEA165DF}"/>
              </a:ext>
            </a:extLst>
          </p:cNvPr>
          <p:cNvSpPr txBox="1">
            <a:spLocks noChangeArrowheads="1"/>
          </p:cNvSpPr>
          <p:nvPr/>
        </p:nvSpPr>
        <p:spPr bwMode="auto">
          <a:xfrm>
            <a:off x="6553200" y="37338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Right Hand</a:t>
            </a:r>
          </a:p>
        </p:txBody>
      </p:sp>
      <p:sp>
        <p:nvSpPr>
          <p:cNvPr id="10258" name="TextBox 23">
            <a:extLst>
              <a:ext uri="{FF2B5EF4-FFF2-40B4-BE49-F238E27FC236}">
                <a16:creationId xmlns:a16="http://schemas.microsoft.com/office/drawing/2014/main" id="{BD5C7C2B-743D-4AA8-AB7C-C8643CD13A81}"/>
              </a:ext>
            </a:extLst>
          </p:cNvPr>
          <p:cNvSpPr txBox="1">
            <a:spLocks noChangeArrowheads="1"/>
          </p:cNvSpPr>
          <p:nvPr/>
        </p:nvSpPr>
        <p:spPr bwMode="auto">
          <a:xfrm>
            <a:off x="1295400" y="64770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Right Hand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6|0.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895</Words>
  <Application>Microsoft Office PowerPoint</Application>
  <PresentationFormat>Overhead</PresentationFormat>
  <Paragraphs>119</Paragraphs>
  <Slides>16</Slides>
  <Notes>10</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Cooper Black</vt:lpstr>
      <vt:lpstr>Engravers MT</vt:lpstr>
      <vt:lpstr>Times New Roman</vt:lpstr>
      <vt:lpstr>Toronto</vt:lpstr>
      <vt:lpstr>Webdings</vt:lpstr>
      <vt:lpstr>Default Design</vt:lpstr>
      <vt:lpstr>PowerPoint Presentation</vt:lpstr>
      <vt:lpstr>Fingerprint Principles</vt:lpstr>
      <vt:lpstr>Fingerprint Classes</vt:lpstr>
      <vt:lpstr>Interesting Info</vt:lpstr>
      <vt:lpstr>Arches</vt:lpstr>
      <vt:lpstr>Loops</vt:lpstr>
      <vt:lpstr>Whorls</vt:lpstr>
      <vt:lpstr>Whorls – Part 2</vt:lpstr>
      <vt:lpstr>Identify each fingerprint pattern.</vt:lpstr>
      <vt:lpstr>PowerPoint Presentation</vt:lpstr>
      <vt:lpstr>PowerPoint Presentation</vt:lpstr>
      <vt:lpstr>PowerPoint Presentation</vt:lpstr>
      <vt:lpstr>Primary Classification</vt:lpstr>
      <vt:lpstr>Primary Classification</vt:lpstr>
      <vt:lpstr>PowerPoint Presentation</vt:lpstr>
      <vt:lpstr>Directions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von Trapp, Curtis</cp:lastModifiedBy>
  <cp:revision>59</cp:revision>
  <dcterms:created xsi:type="dcterms:W3CDTF">2006-07-30T21:12:42Z</dcterms:created>
  <dcterms:modified xsi:type="dcterms:W3CDTF">2020-05-07T20:00:47Z</dcterms:modified>
</cp:coreProperties>
</file>