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0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5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3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4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5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8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9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3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7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84DE-6D1B-48AF-81D5-C0941E79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0446-4E12-4ED8-B37F-991E1EFB9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4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47700" y="1524000"/>
            <a:ext cx="9563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u="sng" dirty="0">
                <a:solidFill>
                  <a:prstClr val="black"/>
                </a:solidFill>
                <a:latin typeface="Berlin Sans FB Demi" panose="020E0802020502020306" pitchFamily="34" charset="0"/>
              </a:rPr>
              <a:t>Inductive </a:t>
            </a:r>
            <a:r>
              <a:rPr lang="en-US" sz="3600" u="sng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Reasoning </a:t>
            </a:r>
            <a:r>
              <a:rPr lang="en-US" sz="3600" u="sng" dirty="0" err="1" smtClean="0">
                <a:solidFill>
                  <a:prstClr val="black"/>
                </a:solidFill>
                <a:latin typeface="Berlin Sans FB Demi" panose="020E0802020502020306" pitchFamily="34" charset="0"/>
              </a:rPr>
              <a:t>v.</a:t>
            </a:r>
            <a:r>
              <a:rPr lang="en-US" sz="3600" u="sng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</a:t>
            </a:r>
            <a:r>
              <a:rPr lang="en-US" sz="3600" u="sng" dirty="0">
                <a:solidFill>
                  <a:prstClr val="black"/>
                </a:solidFill>
                <a:latin typeface="Berlin Sans FB Demi" panose="020E0802020502020306" pitchFamily="34" charset="0"/>
              </a:rPr>
              <a:t>Deductive </a:t>
            </a:r>
            <a:r>
              <a:rPr lang="en-US" sz="3600" u="sng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Reasoning </a:t>
            </a:r>
            <a:endParaRPr lang="en-US" sz="3600" u="sng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5" name="Picture 3" descr="MCj02925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65" y="275793"/>
            <a:ext cx="11969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7700" y="2574841"/>
            <a:ext cx="101434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prstClr val="black"/>
                </a:solidFill>
              </a:rPr>
              <a:t>Inductive reasoning</a:t>
            </a:r>
            <a:r>
              <a:rPr lang="en-US" sz="4000" dirty="0">
                <a:solidFill>
                  <a:prstClr val="black"/>
                </a:solidFill>
              </a:rPr>
              <a:t> moves from specific evidence to a general conclusion.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prstClr val="black"/>
                </a:solidFill>
              </a:rPr>
              <a:t>Deductive reasoning </a:t>
            </a:r>
            <a:r>
              <a:rPr lang="en-US" sz="4000" dirty="0">
                <a:solidFill>
                  <a:prstClr val="black"/>
                </a:solidFill>
              </a:rPr>
              <a:t>moves from a conclusion to the evidence </a:t>
            </a:r>
            <a:r>
              <a:rPr lang="en-US" sz="4000" dirty="0" smtClean="0">
                <a:solidFill>
                  <a:prstClr val="black"/>
                </a:solidFill>
              </a:rPr>
              <a:t>supporting that </a:t>
            </a:r>
            <a:r>
              <a:rPr lang="en-US" sz="4000" dirty="0">
                <a:solidFill>
                  <a:prstClr val="black"/>
                </a:solidFill>
              </a:rPr>
              <a:t>conclusion.</a:t>
            </a:r>
          </a:p>
        </p:txBody>
      </p:sp>
    </p:spTree>
    <p:extLst>
      <p:ext uri="{BB962C8B-B14F-4D97-AF65-F5344CB8AC3E}">
        <p14:creationId xmlns:p14="http://schemas.microsoft.com/office/powerpoint/2010/main" val="329810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47700" y="1334812"/>
            <a:ext cx="9563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3600" u="sng" dirty="0">
                <a:latin typeface="Berlin Sans FB Demi" panose="020E0802020502020306" pitchFamily="34" charset="0"/>
              </a:rPr>
              <a:t>Inductive </a:t>
            </a:r>
            <a:r>
              <a:rPr lang="en-US" sz="3600" u="sng" dirty="0" smtClean="0">
                <a:latin typeface="Berlin Sans FB Demi" panose="020E0802020502020306" pitchFamily="34" charset="0"/>
              </a:rPr>
              <a:t>Reasoning </a:t>
            </a:r>
            <a:r>
              <a:rPr lang="en-US" sz="3600" u="sng" dirty="0" err="1" smtClean="0">
                <a:latin typeface="Berlin Sans FB Demi" panose="020E0802020502020306" pitchFamily="34" charset="0"/>
              </a:rPr>
              <a:t>v.</a:t>
            </a:r>
            <a:r>
              <a:rPr lang="en-US" sz="3600" u="sng" dirty="0" smtClean="0">
                <a:latin typeface="Berlin Sans FB Demi" panose="020E0802020502020306" pitchFamily="34" charset="0"/>
              </a:rPr>
              <a:t> </a:t>
            </a:r>
            <a:r>
              <a:rPr lang="en-US" sz="3600" u="sng" dirty="0">
                <a:latin typeface="Berlin Sans FB Demi" panose="020E0802020502020306" pitchFamily="34" charset="0"/>
              </a:rPr>
              <a:t>Deductive </a:t>
            </a:r>
            <a:r>
              <a:rPr lang="en-US" sz="3600" u="sng" dirty="0" smtClean="0">
                <a:latin typeface="Berlin Sans FB Demi" panose="020E0802020502020306" pitchFamily="34" charset="0"/>
              </a:rPr>
              <a:t>Reasoning </a:t>
            </a:r>
            <a:endParaRPr lang="en-US" sz="3600" u="sng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3" descr="MCj02925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65" y="275793"/>
            <a:ext cx="11969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7700" y="2217488"/>
            <a:ext cx="101434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/>
              <a:t>Inductive </a:t>
            </a:r>
            <a:r>
              <a:rPr lang="en-US" sz="3200" b="1" dirty="0"/>
              <a:t>reasoning </a:t>
            </a:r>
            <a:r>
              <a:rPr lang="en-US" sz="3200" dirty="0"/>
              <a:t>generally involves the following questions:</a:t>
            </a: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What have you observed? </a:t>
            </a:r>
            <a:endParaRPr lang="en-US" sz="3200" dirty="0" smtClean="0"/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evidence is available?</a:t>
            </a: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What can you conclude from that evidence?</a:t>
            </a: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Is that conclusion logical?</a:t>
            </a:r>
          </a:p>
        </p:txBody>
      </p:sp>
    </p:spTree>
    <p:extLst>
      <p:ext uri="{BB962C8B-B14F-4D97-AF65-F5344CB8AC3E}">
        <p14:creationId xmlns:p14="http://schemas.microsoft.com/office/powerpoint/2010/main" val="192157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47700" y="1524000"/>
            <a:ext cx="9563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3600" u="sng" dirty="0">
                <a:latin typeface="Berlin Sans FB Demi" panose="020E0802020502020306" pitchFamily="34" charset="0"/>
              </a:rPr>
              <a:t>Inductive </a:t>
            </a:r>
            <a:r>
              <a:rPr lang="en-US" sz="3600" u="sng" dirty="0" smtClean="0">
                <a:latin typeface="Berlin Sans FB Demi" panose="020E0802020502020306" pitchFamily="34" charset="0"/>
              </a:rPr>
              <a:t>Reasoning </a:t>
            </a:r>
            <a:r>
              <a:rPr lang="en-US" sz="3600" u="sng" dirty="0" err="1" smtClean="0">
                <a:latin typeface="Berlin Sans FB Demi" panose="020E0802020502020306" pitchFamily="34" charset="0"/>
              </a:rPr>
              <a:t>v.</a:t>
            </a:r>
            <a:r>
              <a:rPr lang="en-US" sz="3600" u="sng" dirty="0" smtClean="0">
                <a:latin typeface="Berlin Sans FB Demi" panose="020E0802020502020306" pitchFamily="34" charset="0"/>
              </a:rPr>
              <a:t> </a:t>
            </a:r>
            <a:r>
              <a:rPr lang="en-US" sz="3600" u="sng" dirty="0">
                <a:latin typeface="Berlin Sans FB Demi" panose="020E0802020502020306" pitchFamily="34" charset="0"/>
              </a:rPr>
              <a:t>Deductive </a:t>
            </a:r>
            <a:r>
              <a:rPr lang="en-US" sz="3600" u="sng" dirty="0" smtClean="0">
                <a:latin typeface="Berlin Sans FB Demi" panose="020E0802020502020306" pitchFamily="34" charset="0"/>
              </a:rPr>
              <a:t>Reasoning </a:t>
            </a:r>
            <a:endParaRPr lang="en-US" sz="3600" u="sng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3" descr="MCj02925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65" y="275793"/>
            <a:ext cx="11969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7700" y="2574841"/>
            <a:ext cx="101434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b="1" dirty="0" smtClean="0"/>
              <a:t>Deductive reasoning </a:t>
            </a:r>
            <a:r>
              <a:rPr lang="en-US" sz="3200" dirty="0" smtClean="0"/>
              <a:t>involves asking: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is the conclusion?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What evidence supports it?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200" dirty="0"/>
              <a:t>Is that evidence logical</a:t>
            </a:r>
            <a:r>
              <a:rPr lang="en-US" sz="3200" dirty="0" smtClean="0"/>
              <a:t>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Generally, if the evidence is valid, the conclusion it supports is valid as well.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359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47699" y="1324304"/>
            <a:ext cx="966294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 u="sng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Means, Motive and Opportunity</a:t>
            </a:r>
            <a:endParaRPr lang="en-US" sz="4800" u="sng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5" name="Picture 3" descr="MCj02925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65" y="275793"/>
            <a:ext cx="11969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0348" y="2230474"/>
            <a:ext cx="10608129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In U.S. criminal law, means, motive, and opportunity is a common summation of the three aspects of a crime that must be established before guilt can be determined in a </a:t>
            </a:r>
            <a:r>
              <a:rPr lang="en-US" sz="3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criminal proceeding. 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u="sng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Means</a:t>
            </a:r>
            <a:r>
              <a:rPr lang="en-US" sz="28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-The </a:t>
            </a:r>
            <a:r>
              <a:rPr lang="en-US" sz="2800" dirty="0">
                <a:solidFill>
                  <a:prstClr val="black"/>
                </a:solidFill>
                <a:latin typeface="Berlin Sans FB" panose="020E0602020502020306" pitchFamily="34" charset="0"/>
              </a:rPr>
              <a:t>ability of the defendant to commit the </a:t>
            </a:r>
            <a:r>
              <a:rPr lang="en-US" sz="28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crime. </a:t>
            </a:r>
            <a:endParaRPr lang="en-US" sz="28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u="sng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Motive</a:t>
            </a:r>
            <a:r>
              <a:rPr lang="en-US" sz="28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-The </a:t>
            </a:r>
            <a:r>
              <a:rPr lang="en-US" sz="2800" dirty="0">
                <a:solidFill>
                  <a:prstClr val="black"/>
                </a:solidFill>
                <a:latin typeface="Berlin Sans FB" panose="020E0602020502020306" pitchFamily="34" charset="0"/>
              </a:rPr>
              <a:t>reason the defendant committed the crime.</a:t>
            </a:r>
            <a:endParaRPr lang="en-US" sz="2800" dirty="0" smtClean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u="sng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Opportunity</a:t>
            </a:r>
            <a:r>
              <a:rPr lang="en-US" sz="28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-Whether </a:t>
            </a:r>
            <a:r>
              <a:rPr lang="en-US" sz="2800" dirty="0">
                <a:solidFill>
                  <a:prstClr val="black"/>
                </a:solidFill>
                <a:latin typeface="Berlin Sans FB" panose="020E0602020502020306" pitchFamily="34" charset="0"/>
              </a:rPr>
              <a:t>the defendant had the chance to commit the </a:t>
            </a:r>
            <a:r>
              <a:rPr lang="en-US" sz="28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crime. </a:t>
            </a:r>
          </a:p>
        </p:txBody>
      </p:sp>
    </p:spTree>
    <p:extLst>
      <p:ext uri="{BB962C8B-B14F-4D97-AF65-F5344CB8AC3E}">
        <p14:creationId xmlns:p14="http://schemas.microsoft.com/office/powerpoint/2010/main" val="30456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1181" y="1411286"/>
            <a:ext cx="11581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the D.O.P.E. Method to Analyze Suspects </a:t>
            </a:r>
          </a:p>
        </p:txBody>
      </p:sp>
      <p:pic>
        <p:nvPicPr>
          <p:cNvPr id="6" name="Picture 3" descr="MCj02925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412" y="258763"/>
            <a:ext cx="11969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5311" y="2086904"/>
            <a:ext cx="115810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law enforcement tool used in murder case investigations is the D.O.P.E. method of suspect analysis.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D.O.P.E. method requires you to ask the following questions;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=Who 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esired the victim’s death?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kern="18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=Who had the 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pportunity to kill victim?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=Who 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rospered from victim’s death? In what way?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kern="18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=What </a:t>
            </a:r>
            <a:r>
              <a:rPr lang="en-US" sz="2800" b="1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sz="2800" kern="18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vidence supports this conclusion?</a:t>
            </a:r>
          </a:p>
        </p:txBody>
      </p:sp>
    </p:spTree>
    <p:extLst>
      <p:ext uri="{BB962C8B-B14F-4D97-AF65-F5344CB8AC3E}">
        <p14:creationId xmlns:p14="http://schemas.microsoft.com/office/powerpoint/2010/main" val="19435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1181" y="1411286"/>
            <a:ext cx="11581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kern="1800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the D.O.P.E. Method to Analyze Suspects </a:t>
            </a:r>
          </a:p>
        </p:txBody>
      </p:sp>
      <p:pic>
        <p:nvPicPr>
          <p:cNvPr id="6" name="Picture 3" descr="MCj02925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412" y="258763"/>
            <a:ext cx="11969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5311" y="2086904"/>
            <a:ext cx="1158107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800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must collect and review all evidence available in the case.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800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Evidence may be in the form of statements made by the suspect, eye witnesses, or other individuals who have knowledge about the case.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800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should engage in Legal Reasoning to identify what information, if any, is missing.  </a:t>
            </a:r>
            <a:endParaRPr lang="en-US" sz="2800" kern="1800" dirty="0" smtClean="0">
              <a:solidFill>
                <a:prstClr val="black"/>
              </a:solidFill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800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Evidence </a:t>
            </a:r>
            <a:r>
              <a:rPr lang="en-US" sz="2800" kern="1800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</a:t>
            </a:r>
            <a:r>
              <a:rPr lang="en-US" sz="2800" kern="1800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 be </a:t>
            </a:r>
            <a:r>
              <a:rPr lang="en-US" sz="2800" kern="1800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used to defend </a:t>
            </a:r>
            <a:r>
              <a:rPr lang="en-US" sz="2800" kern="1800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eliminate a </a:t>
            </a:r>
            <a:r>
              <a:rPr lang="en-US" sz="2800" kern="1800" dirty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 suspected of a crime</a:t>
            </a:r>
            <a:r>
              <a:rPr lang="en-US" sz="2800" kern="1800" dirty="0" smtClean="0">
                <a:solidFill>
                  <a:prstClr val="black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2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Berlin Sans FB</vt:lpstr>
      <vt:lpstr>Berlin Sans FB Demi</vt:lpstr>
      <vt:lpstr>Calibri</vt:lpstr>
      <vt:lpstr>Calibri Light</vt:lpstr>
      <vt:lpstr>Times New Roman</vt:lpstr>
      <vt:lpstr>Verdana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Gerard V.</dc:creator>
  <cp:lastModifiedBy>von Trapp, Curtis</cp:lastModifiedBy>
  <cp:revision>4</cp:revision>
  <dcterms:created xsi:type="dcterms:W3CDTF">2016-09-28T15:15:58Z</dcterms:created>
  <dcterms:modified xsi:type="dcterms:W3CDTF">2020-03-09T02:24:21Z</dcterms:modified>
</cp:coreProperties>
</file>