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82" r:id="rId3"/>
    <p:sldId id="287" r:id="rId4"/>
    <p:sldId id="288" r:id="rId5"/>
    <p:sldId id="289" r:id="rId6"/>
    <p:sldId id="271" r:id="rId7"/>
    <p:sldId id="285" r:id="rId8"/>
    <p:sldId id="264" r:id="rId9"/>
    <p:sldId id="284" r:id="rId10"/>
    <p:sldId id="286" r:id="rId1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7" autoAdjust="0"/>
    <p:restoredTop sz="94660"/>
  </p:normalViewPr>
  <p:slideViewPr>
    <p:cSldViewPr>
      <p:cViewPr>
        <p:scale>
          <a:sx n="69" d="100"/>
          <a:sy n="69" d="100"/>
        </p:scale>
        <p:origin x="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41F1B0A-0372-44EA-9437-B770C64D2C44}"/>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7651" name="Rectangle 3">
            <a:extLst>
              <a:ext uri="{FF2B5EF4-FFF2-40B4-BE49-F238E27FC236}">
                <a16:creationId xmlns:a16="http://schemas.microsoft.com/office/drawing/2014/main" id="{E254F28E-065E-454E-8F74-AD529215E01E}"/>
              </a:ext>
            </a:extLst>
          </p:cNvPr>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7652" name="Rectangle 4">
            <a:extLst>
              <a:ext uri="{FF2B5EF4-FFF2-40B4-BE49-F238E27FC236}">
                <a16:creationId xmlns:a16="http://schemas.microsoft.com/office/drawing/2014/main" id="{520D66EE-BE80-446D-A339-42FEE3D92391}"/>
              </a:ext>
            </a:extLst>
          </p:cNvPr>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7653" name="Rectangle 5">
            <a:extLst>
              <a:ext uri="{FF2B5EF4-FFF2-40B4-BE49-F238E27FC236}">
                <a16:creationId xmlns:a16="http://schemas.microsoft.com/office/drawing/2014/main" id="{FCB36D25-4626-4914-A25A-E98ABCB34591}"/>
              </a:ext>
            </a:extLst>
          </p:cNvPr>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5EE21DA-F302-4F05-A756-3FCE9AD8997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254BC22-8917-400F-9867-875B9A87C7DC}"/>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23" name="Rectangle 3">
            <a:extLst>
              <a:ext uri="{FF2B5EF4-FFF2-40B4-BE49-F238E27FC236}">
                <a16:creationId xmlns:a16="http://schemas.microsoft.com/office/drawing/2014/main" id="{920FA8C3-4DB8-4042-977E-6F03C134F364}"/>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052" name="Rectangle 4">
            <a:extLst>
              <a:ext uri="{FF2B5EF4-FFF2-40B4-BE49-F238E27FC236}">
                <a16:creationId xmlns:a16="http://schemas.microsoft.com/office/drawing/2014/main" id="{CB03CE71-25BF-408D-82EB-75F9AE36E58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740B173E-86AE-4BE9-BDAF-204DB6D3AA50}"/>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30BEA481-DE93-42BE-80E6-593682BDC19A}"/>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27" name="Rectangle 7">
            <a:extLst>
              <a:ext uri="{FF2B5EF4-FFF2-40B4-BE49-F238E27FC236}">
                <a16:creationId xmlns:a16="http://schemas.microsoft.com/office/drawing/2014/main" id="{AA371257-5C5C-45AE-BB6C-9AA26419395D}"/>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856EA2D-9658-4E59-8B92-E229BF5604B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AAD2A0-5D31-49AA-96E3-C806BDDC55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214F3F-48C7-4589-81BE-AEF8CC86C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B8E9C7-BB2C-426A-9901-BA67BC1AA531}"/>
              </a:ext>
            </a:extLst>
          </p:cNvPr>
          <p:cNvSpPr>
            <a:spLocks noGrp="1" noChangeArrowheads="1"/>
          </p:cNvSpPr>
          <p:nvPr>
            <p:ph type="sldNum" sz="quarter" idx="12"/>
          </p:nvPr>
        </p:nvSpPr>
        <p:spPr>
          <a:ln/>
        </p:spPr>
        <p:txBody>
          <a:bodyPr/>
          <a:lstStyle>
            <a:lvl1pPr>
              <a:defRPr/>
            </a:lvl1pPr>
          </a:lstStyle>
          <a:p>
            <a:fld id="{FAAB4747-E1EE-4E72-8978-845414FEF4F0}" type="slidenum">
              <a:rPr lang="en-US" altLang="en-US"/>
              <a:pPr/>
              <a:t>‹#›</a:t>
            </a:fld>
            <a:endParaRPr lang="en-US" altLang="en-US"/>
          </a:p>
        </p:txBody>
      </p:sp>
    </p:spTree>
    <p:extLst>
      <p:ext uri="{BB962C8B-B14F-4D97-AF65-F5344CB8AC3E}">
        <p14:creationId xmlns:p14="http://schemas.microsoft.com/office/powerpoint/2010/main" val="244973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52D1DC-DC16-420F-8486-841750BBE9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088685-187C-4E35-9B87-A1CFA0303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4C6EDC-9D0A-42FA-98A4-C8A8FD055167}"/>
              </a:ext>
            </a:extLst>
          </p:cNvPr>
          <p:cNvSpPr>
            <a:spLocks noGrp="1" noChangeArrowheads="1"/>
          </p:cNvSpPr>
          <p:nvPr>
            <p:ph type="sldNum" sz="quarter" idx="12"/>
          </p:nvPr>
        </p:nvSpPr>
        <p:spPr>
          <a:ln/>
        </p:spPr>
        <p:txBody>
          <a:bodyPr/>
          <a:lstStyle>
            <a:lvl1pPr>
              <a:defRPr/>
            </a:lvl1pPr>
          </a:lstStyle>
          <a:p>
            <a:fld id="{00EE646B-775B-45C1-BE63-DFEA64B6165E}" type="slidenum">
              <a:rPr lang="en-US" altLang="en-US"/>
              <a:pPr/>
              <a:t>‹#›</a:t>
            </a:fld>
            <a:endParaRPr lang="en-US" altLang="en-US"/>
          </a:p>
        </p:txBody>
      </p:sp>
    </p:spTree>
    <p:extLst>
      <p:ext uri="{BB962C8B-B14F-4D97-AF65-F5344CB8AC3E}">
        <p14:creationId xmlns:p14="http://schemas.microsoft.com/office/powerpoint/2010/main" val="117292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C323AF-3B70-4422-A0CF-69B516FC7A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0BCDBA-341F-4B2A-89FC-AC265622E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E1FBB4-F72E-43B0-A31D-EADC1B97F037}"/>
              </a:ext>
            </a:extLst>
          </p:cNvPr>
          <p:cNvSpPr>
            <a:spLocks noGrp="1" noChangeArrowheads="1"/>
          </p:cNvSpPr>
          <p:nvPr>
            <p:ph type="sldNum" sz="quarter" idx="12"/>
          </p:nvPr>
        </p:nvSpPr>
        <p:spPr>
          <a:ln/>
        </p:spPr>
        <p:txBody>
          <a:bodyPr/>
          <a:lstStyle>
            <a:lvl1pPr>
              <a:defRPr/>
            </a:lvl1pPr>
          </a:lstStyle>
          <a:p>
            <a:fld id="{483C3941-2CC3-41E9-B268-503C8A803386}" type="slidenum">
              <a:rPr lang="en-US" altLang="en-US"/>
              <a:pPr/>
              <a:t>‹#›</a:t>
            </a:fld>
            <a:endParaRPr lang="en-US" altLang="en-US"/>
          </a:p>
        </p:txBody>
      </p:sp>
    </p:spTree>
    <p:extLst>
      <p:ext uri="{BB962C8B-B14F-4D97-AF65-F5344CB8AC3E}">
        <p14:creationId xmlns:p14="http://schemas.microsoft.com/office/powerpoint/2010/main" val="131345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7AF85F-8625-4760-8F06-7D05E9DBEC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791234-5595-4884-9C2A-1756A6E381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F7A4B1-6C76-480E-8CFF-1D88E0679D8B}"/>
              </a:ext>
            </a:extLst>
          </p:cNvPr>
          <p:cNvSpPr>
            <a:spLocks noGrp="1" noChangeArrowheads="1"/>
          </p:cNvSpPr>
          <p:nvPr>
            <p:ph type="sldNum" sz="quarter" idx="12"/>
          </p:nvPr>
        </p:nvSpPr>
        <p:spPr>
          <a:ln/>
        </p:spPr>
        <p:txBody>
          <a:bodyPr/>
          <a:lstStyle>
            <a:lvl1pPr>
              <a:defRPr/>
            </a:lvl1pPr>
          </a:lstStyle>
          <a:p>
            <a:fld id="{C7868D8E-223C-470C-8D40-FF0828F7864B}" type="slidenum">
              <a:rPr lang="en-US" altLang="en-US"/>
              <a:pPr/>
              <a:t>‹#›</a:t>
            </a:fld>
            <a:endParaRPr lang="en-US" altLang="en-US"/>
          </a:p>
        </p:txBody>
      </p:sp>
    </p:spTree>
    <p:extLst>
      <p:ext uri="{BB962C8B-B14F-4D97-AF65-F5344CB8AC3E}">
        <p14:creationId xmlns:p14="http://schemas.microsoft.com/office/powerpoint/2010/main" val="401693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DC0204-EBD3-4235-9741-2546C46ED7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D32FA0-9DA1-4954-91FE-A7D89B3CC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9AC756-2067-49C7-8E2E-0155DBA4E467}"/>
              </a:ext>
            </a:extLst>
          </p:cNvPr>
          <p:cNvSpPr>
            <a:spLocks noGrp="1" noChangeArrowheads="1"/>
          </p:cNvSpPr>
          <p:nvPr>
            <p:ph type="sldNum" sz="quarter" idx="12"/>
          </p:nvPr>
        </p:nvSpPr>
        <p:spPr>
          <a:ln/>
        </p:spPr>
        <p:txBody>
          <a:bodyPr/>
          <a:lstStyle>
            <a:lvl1pPr>
              <a:defRPr/>
            </a:lvl1pPr>
          </a:lstStyle>
          <a:p>
            <a:fld id="{472B80A2-F3FD-4189-BDDF-73E11896DDE2}" type="slidenum">
              <a:rPr lang="en-US" altLang="en-US"/>
              <a:pPr/>
              <a:t>‹#›</a:t>
            </a:fld>
            <a:endParaRPr lang="en-US" altLang="en-US"/>
          </a:p>
        </p:txBody>
      </p:sp>
    </p:spTree>
    <p:extLst>
      <p:ext uri="{BB962C8B-B14F-4D97-AF65-F5344CB8AC3E}">
        <p14:creationId xmlns:p14="http://schemas.microsoft.com/office/powerpoint/2010/main" val="357743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ED8C45-2378-4B15-8E6E-485A31CE77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BF0166-A364-4B5B-9BD2-5F45AF4BEA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3A0C78-5BA0-4F2A-AA1E-F4B7B96E6974}"/>
              </a:ext>
            </a:extLst>
          </p:cNvPr>
          <p:cNvSpPr>
            <a:spLocks noGrp="1" noChangeArrowheads="1"/>
          </p:cNvSpPr>
          <p:nvPr>
            <p:ph type="sldNum" sz="quarter" idx="12"/>
          </p:nvPr>
        </p:nvSpPr>
        <p:spPr>
          <a:ln/>
        </p:spPr>
        <p:txBody>
          <a:bodyPr/>
          <a:lstStyle>
            <a:lvl1pPr>
              <a:defRPr/>
            </a:lvl1pPr>
          </a:lstStyle>
          <a:p>
            <a:fld id="{DADA537D-37FF-4D5E-A397-0A74EE88CA2F}" type="slidenum">
              <a:rPr lang="en-US" altLang="en-US"/>
              <a:pPr/>
              <a:t>‹#›</a:t>
            </a:fld>
            <a:endParaRPr lang="en-US" altLang="en-US"/>
          </a:p>
        </p:txBody>
      </p:sp>
    </p:spTree>
    <p:extLst>
      <p:ext uri="{BB962C8B-B14F-4D97-AF65-F5344CB8AC3E}">
        <p14:creationId xmlns:p14="http://schemas.microsoft.com/office/powerpoint/2010/main" val="359403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12AE77-D575-4DB7-85FF-3BE0BFB4E0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38B4FE4-9916-4639-AC10-9773044391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473848-079F-482E-8B56-6CC5F6EEE6D5}"/>
              </a:ext>
            </a:extLst>
          </p:cNvPr>
          <p:cNvSpPr>
            <a:spLocks noGrp="1" noChangeArrowheads="1"/>
          </p:cNvSpPr>
          <p:nvPr>
            <p:ph type="sldNum" sz="quarter" idx="12"/>
          </p:nvPr>
        </p:nvSpPr>
        <p:spPr>
          <a:ln/>
        </p:spPr>
        <p:txBody>
          <a:bodyPr/>
          <a:lstStyle>
            <a:lvl1pPr>
              <a:defRPr/>
            </a:lvl1pPr>
          </a:lstStyle>
          <a:p>
            <a:fld id="{C73ED895-7550-4780-A98F-C2EFD64519EF}" type="slidenum">
              <a:rPr lang="en-US" altLang="en-US"/>
              <a:pPr/>
              <a:t>‹#›</a:t>
            </a:fld>
            <a:endParaRPr lang="en-US" altLang="en-US"/>
          </a:p>
        </p:txBody>
      </p:sp>
    </p:spTree>
    <p:extLst>
      <p:ext uri="{BB962C8B-B14F-4D97-AF65-F5344CB8AC3E}">
        <p14:creationId xmlns:p14="http://schemas.microsoft.com/office/powerpoint/2010/main" val="388478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8CFBE00-98F7-4D75-90D8-45460D278D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FD4B4C-6997-42EE-96AD-0EF0ACC25D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AC8F8D5-12D8-42F3-8D15-8E34B125035E}"/>
              </a:ext>
            </a:extLst>
          </p:cNvPr>
          <p:cNvSpPr>
            <a:spLocks noGrp="1" noChangeArrowheads="1"/>
          </p:cNvSpPr>
          <p:nvPr>
            <p:ph type="sldNum" sz="quarter" idx="12"/>
          </p:nvPr>
        </p:nvSpPr>
        <p:spPr>
          <a:ln/>
        </p:spPr>
        <p:txBody>
          <a:bodyPr/>
          <a:lstStyle>
            <a:lvl1pPr>
              <a:defRPr/>
            </a:lvl1pPr>
          </a:lstStyle>
          <a:p>
            <a:fld id="{FB28FB4F-9756-4EAD-A8F5-D7FB59F884CF}" type="slidenum">
              <a:rPr lang="en-US" altLang="en-US"/>
              <a:pPr/>
              <a:t>‹#›</a:t>
            </a:fld>
            <a:endParaRPr lang="en-US" altLang="en-US"/>
          </a:p>
        </p:txBody>
      </p:sp>
    </p:spTree>
    <p:extLst>
      <p:ext uri="{BB962C8B-B14F-4D97-AF65-F5344CB8AC3E}">
        <p14:creationId xmlns:p14="http://schemas.microsoft.com/office/powerpoint/2010/main" val="54869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1CEBB1-5853-4E83-BE25-59DE6C827D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DBFB1A-7D21-4492-975A-07E98188EF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1C51E3C-48EA-4CFC-A54E-689B08DF70A1}"/>
              </a:ext>
            </a:extLst>
          </p:cNvPr>
          <p:cNvSpPr>
            <a:spLocks noGrp="1" noChangeArrowheads="1"/>
          </p:cNvSpPr>
          <p:nvPr>
            <p:ph type="sldNum" sz="quarter" idx="12"/>
          </p:nvPr>
        </p:nvSpPr>
        <p:spPr>
          <a:ln/>
        </p:spPr>
        <p:txBody>
          <a:bodyPr/>
          <a:lstStyle>
            <a:lvl1pPr>
              <a:defRPr/>
            </a:lvl1pPr>
          </a:lstStyle>
          <a:p>
            <a:fld id="{29C086E3-942B-48F7-80DD-14C6E3E458F4}" type="slidenum">
              <a:rPr lang="en-US" altLang="en-US"/>
              <a:pPr/>
              <a:t>‹#›</a:t>
            </a:fld>
            <a:endParaRPr lang="en-US" altLang="en-US"/>
          </a:p>
        </p:txBody>
      </p:sp>
    </p:spTree>
    <p:extLst>
      <p:ext uri="{BB962C8B-B14F-4D97-AF65-F5344CB8AC3E}">
        <p14:creationId xmlns:p14="http://schemas.microsoft.com/office/powerpoint/2010/main" val="135379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675B9B-597B-46F6-BED9-5191AE4DE8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CBE8BC-549D-46A4-89C5-2EEAC31716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9C07E2-66B8-4AAC-95D0-4E09CF22B647}"/>
              </a:ext>
            </a:extLst>
          </p:cNvPr>
          <p:cNvSpPr>
            <a:spLocks noGrp="1" noChangeArrowheads="1"/>
          </p:cNvSpPr>
          <p:nvPr>
            <p:ph type="sldNum" sz="quarter" idx="12"/>
          </p:nvPr>
        </p:nvSpPr>
        <p:spPr>
          <a:ln/>
        </p:spPr>
        <p:txBody>
          <a:bodyPr/>
          <a:lstStyle>
            <a:lvl1pPr>
              <a:defRPr/>
            </a:lvl1pPr>
          </a:lstStyle>
          <a:p>
            <a:fld id="{A81FF655-3643-4B82-A71F-B68ADE758955}" type="slidenum">
              <a:rPr lang="en-US" altLang="en-US"/>
              <a:pPr/>
              <a:t>‹#›</a:t>
            </a:fld>
            <a:endParaRPr lang="en-US" altLang="en-US"/>
          </a:p>
        </p:txBody>
      </p:sp>
    </p:spTree>
    <p:extLst>
      <p:ext uri="{BB962C8B-B14F-4D97-AF65-F5344CB8AC3E}">
        <p14:creationId xmlns:p14="http://schemas.microsoft.com/office/powerpoint/2010/main" val="102893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8D3487-FA1E-4CA4-A6D6-9622A12010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B06CE8-1A6E-4587-A595-A2BFEEF5C8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832249-A250-492D-A292-9D89D3D01887}"/>
              </a:ext>
            </a:extLst>
          </p:cNvPr>
          <p:cNvSpPr>
            <a:spLocks noGrp="1" noChangeArrowheads="1"/>
          </p:cNvSpPr>
          <p:nvPr>
            <p:ph type="sldNum" sz="quarter" idx="12"/>
          </p:nvPr>
        </p:nvSpPr>
        <p:spPr>
          <a:ln/>
        </p:spPr>
        <p:txBody>
          <a:bodyPr/>
          <a:lstStyle>
            <a:lvl1pPr>
              <a:defRPr/>
            </a:lvl1pPr>
          </a:lstStyle>
          <a:p>
            <a:fld id="{E4BDABDC-0B11-4D59-B4CC-9DEC4F13AADE}" type="slidenum">
              <a:rPr lang="en-US" altLang="en-US"/>
              <a:pPr/>
              <a:t>‹#›</a:t>
            </a:fld>
            <a:endParaRPr lang="en-US" altLang="en-US"/>
          </a:p>
        </p:txBody>
      </p:sp>
    </p:spTree>
    <p:extLst>
      <p:ext uri="{BB962C8B-B14F-4D97-AF65-F5344CB8AC3E}">
        <p14:creationId xmlns:p14="http://schemas.microsoft.com/office/powerpoint/2010/main" val="335569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1A1B9DD-94DC-4EDB-B9EB-7598CFAA97F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1EA2EB1-2A34-4C5C-AC25-B246A3598D3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A8CAC3-D273-4404-8FB9-084BFC2A0F5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F9C0E46C-CF27-4DF1-9841-A4AFD3A4130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901A16EC-524E-498C-9B14-1A479D27C17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253DF22-4E21-417C-98D7-094AA367DA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ss.gov/?pageID=eopsterminal&amp;L=4&amp;L0=Home&amp;L1=Law+Enforcement+&amp;+Criminal+Justice&amp;L2=Criminal+Investigations&amp;L3=State+Police+Crime+Lab&amp;sid=Eeops&amp;b=terminalcontent&amp;f=msp_crimelab_msp_crimelab_mock_crime_scene&amp;csid=Eeop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videojug.com/interview/documenting-a-crime-scene-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bd19727_">
            <a:extLst>
              <a:ext uri="{FF2B5EF4-FFF2-40B4-BE49-F238E27FC236}">
                <a16:creationId xmlns:a16="http://schemas.microsoft.com/office/drawing/2014/main" id="{44D9DB74-2889-4891-B201-193086A95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23987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4">
            <a:extLst>
              <a:ext uri="{FF2B5EF4-FFF2-40B4-BE49-F238E27FC236}">
                <a16:creationId xmlns:a16="http://schemas.microsoft.com/office/drawing/2014/main" id="{CD315D92-38B5-42FF-B0A9-7EB39549B0D0}"/>
              </a:ext>
            </a:extLst>
          </p:cNvPr>
          <p:cNvSpPr>
            <a:spLocks noChangeArrowheads="1" noChangeShapeType="1" noTextEdit="1"/>
          </p:cNvSpPr>
          <p:nvPr/>
        </p:nvSpPr>
        <p:spPr bwMode="auto">
          <a:xfrm>
            <a:off x="533400" y="838200"/>
            <a:ext cx="8153400" cy="4572000"/>
          </a:xfrm>
          <a:prstGeom prst="rect">
            <a:avLst/>
          </a:prstGeom>
        </p:spPr>
        <p:txBody>
          <a:bodyPr wrap="none" fromWordArt="1">
            <a:prstTxWarp prst="textSlantUp">
              <a:avLst>
                <a:gd name="adj" fmla="val 55556"/>
              </a:avLst>
            </a:prstTxWarp>
          </a:bodyPr>
          <a:lstStyle/>
          <a:p>
            <a:pPr algn="ctr"/>
            <a:r>
              <a:rPr lang="en-US" sz="3600" kern="10">
                <a:ln w="34925">
                  <a:solidFill>
                    <a:srgbClr val="000000"/>
                  </a:solidFill>
                  <a:round/>
                  <a:headEnd/>
                  <a:tailEnd/>
                </a:ln>
                <a:solidFill>
                  <a:srgbClr val="FF0000"/>
                </a:solidFill>
                <a:latin typeface="Arial Black" panose="020B0A04020102020204" pitchFamily="34" charset="0"/>
              </a:rPr>
              <a:t>Crime Scene Basics</a:t>
            </a:r>
          </a:p>
        </p:txBody>
      </p:sp>
      <p:sp>
        <p:nvSpPr>
          <p:cNvPr id="4100" name="Text Box 5">
            <a:extLst>
              <a:ext uri="{FF2B5EF4-FFF2-40B4-BE49-F238E27FC236}">
                <a16:creationId xmlns:a16="http://schemas.microsoft.com/office/drawing/2014/main" id="{03860B32-87DA-410E-B435-92D30BACB329}"/>
              </a:ext>
            </a:extLst>
          </p:cNvPr>
          <p:cNvSpPr txBox="1">
            <a:spLocks noChangeArrowheads="1"/>
          </p:cNvSpPr>
          <p:nvPr/>
        </p:nvSpPr>
        <p:spPr bwMode="auto">
          <a:xfrm>
            <a:off x="609600" y="54864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Forensic Science</a:t>
            </a:r>
          </a:p>
        </p:txBody>
      </p:sp>
      <p:pic>
        <p:nvPicPr>
          <p:cNvPr id="4101" name="Picture 6" descr="j0239447">
            <a:extLst>
              <a:ext uri="{FF2B5EF4-FFF2-40B4-BE49-F238E27FC236}">
                <a16:creationId xmlns:a16="http://schemas.microsoft.com/office/drawing/2014/main" id="{9E0374A4-5185-412B-85D5-E5158C326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33800"/>
            <a:ext cx="23177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8">
            <a:extLst>
              <a:ext uri="{FF2B5EF4-FFF2-40B4-BE49-F238E27FC236}">
                <a16:creationId xmlns:a16="http://schemas.microsoft.com/office/drawing/2014/main" id="{56EA794F-2D59-42A1-8526-BE71E383893C}"/>
              </a:ext>
            </a:extLst>
          </p:cNvPr>
          <p:cNvSpPr txBox="1">
            <a:spLocks noChangeArrowheads="1"/>
          </p:cNvSpPr>
          <p:nvPr/>
        </p:nvSpPr>
        <p:spPr bwMode="auto">
          <a:xfrm>
            <a:off x="152400" y="64770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i="1">
                <a:latin typeface="Times New Roman" panose="02020603050405020304" pitchFamily="18" charset="0"/>
              </a:rPr>
              <a:t>T. Trimpe 2006   http://sciencespot.net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a:extLst>
              <a:ext uri="{FF2B5EF4-FFF2-40B4-BE49-F238E27FC236}">
                <a16:creationId xmlns:a16="http://schemas.microsoft.com/office/drawing/2014/main" id="{125FB229-766E-463B-A12C-E9827367C01B}"/>
              </a:ext>
            </a:extLst>
          </p:cNvPr>
          <p:cNvSpPr txBox="1">
            <a:spLocks noChangeArrowheads="1"/>
          </p:cNvSpPr>
          <p:nvPr/>
        </p:nvSpPr>
        <p:spPr bwMode="auto">
          <a:xfrm>
            <a:off x="0" y="6581775"/>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Mock Crime Scene: </a:t>
            </a:r>
            <a:r>
              <a:rPr lang="en-US" altLang="en-US" sz="1200">
                <a:hlinkClick r:id="rId2"/>
              </a:rPr>
              <a:t>http://www.masss.gov</a:t>
            </a:r>
            <a:endParaRPr lang="en-US" altLang="en-US" sz="1200"/>
          </a:p>
        </p:txBody>
      </p:sp>
      <p:pic>
        <p:nvPicPr>
          <p:cNvPr id="10243" name="Picture 8">
            <a:extLst>
              <a:ext uri="{FF2B5EF4-FFF2-40B4-BE49-F238E27FC236}">
                <a16:creationId xmlns:a16="http://schemas.microsoft.com/office/drawing/2014/main" id="{9B35EE65-9A0C-4F39-BDE7-0909CAD10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241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a:extLst>
              <a:ext uri="{FF2B5EF4-FFF2-40B4-BE49-F238E27FC236}">
                <a16:creationId xmlns:a16="http://schemas.microsoft.com/office/drawing/2014/main" id="{19A90FAF-05C4-4638-B398-05E998575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527" t="49278" r="31213" b="18181"/>
          <a:stretch>
            <a:fillRect/>
          </a:stretch>
        </p:blipFill>
        <p:spPr bwMode="auto">
          <a:xfrm>
            <a:off x="65088" y="863600"/>
            <a:ext cx="8926512"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8">
            <a:extLst>
              <a:ext uri="{FF2B5EF4-FFF2-40B4-BE49-F238E27FC236}">
                <a16:creationId xmlns:a16="http://schemas.microsoft.com/office/drawing/2014/main" id="{C2B3051A-FBC0-4155-8749-9DAB48E58191}"/>
              </a:ext>
            </a:extLst>
          </p:cNvPr>
          <p:cNvSpPr txBox="1">
            <a:spLocks noChangeArrowheads="1"/>
          </p:cNvSpPr>
          <p:nvPr/>
        </p:nvSpPr>
        <p:spPr bwMode="auto">
          <a:xfrm>
            <a:off x="2819400" y="23813"/>
            <a:ext cx="6172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Arial Rounded MT Bold" panose="020F0704030504030204" pitchFamily="34" charset="0"/>
              </a:rPr>
              <a:t>What evidence would you collect? </a:t>
            </a:r>
          </a:p>
          <a:p>
            <a:pPr eaLnBrk="1" hangingPunct="1">
              <a:spcBef>
                <a:spcPct val="0"/>
              </a:spcBef>
              <a:buFontTx/>
              <a:buNone/>
            </a:pPr>
            <a:endParaRPr lang="en-US" altLang="en-US" sz="1400">
              <a:latin typeface="Times New Roman" panose="02020603050405020304" pitchFamily="18" charset="0"/>
            </a:endParaRPr>
          </a:p>
        </p:txBody>
      </p:sp>
      <p:sp>
        <p:nvSpPr>
          <p:cNvPr id="2" name="Oval 1">
            <a:extLst>
              <a:ext uri="{FF2B5EF4-FFF2-40B4-BE49-F238E27FC236}">
                <a16:creationId xmlns:a16="http://schemas.microsoft.com/office/drawing/2014/main" id="{BA86F2A9-1530-4823-82CB-22128A8038B7}"/>
              </a:ext>
            </a:extLst>
          </p:cNvPr>
          <p:cNvSpPr/>
          <p:nvPr/>
        </p:nvSpPr>
        <p:spPr>
          <a:xfrm>
            <a:off x="3505200" y="4732338"/>
            <a:ext cx="1295400" cy="7620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a:extLst>
              <a:ext uri="{FF2B5EF4-FFF2-40B4-BE49-F238E27FC236}">
                <a16:creationId xmlns:a16="http://schemas.microsoft.com/office/drawing/2014/main" id="{A82FE86F-91CF-40D4-A578-B03E2617CD73}"/>
              </a:ext>
            </a:extLst>
          </p:cNvPr>
          <p:cNvSpPr/>
          <p:nvPr/>
        </p:nvSpPr>
        <p:spPr>
          <a:xfrm>
            <a:off x="3886200" y="4841875"/>
            <a:ext cx="2743200" cy="7620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446587B4-437F-4EA4-A3AB-809E3257F2DD}"/>
              </a:ext>
            </a:extLst>
          </p:cNvPr>
          <p:cNvSpPr/>
          <p:nvPr/>
        </p:nvSpPr>
        <p:spPr>
          <a:xfrm>
            <a:off x="914400" y="2909888"/>
            <a:ext cx="1295400" cy="1281112"/>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a:extLst>
              <a:ext uri="{FF2B5EF4-FFF2-40B4-BE49-F238E27FC236}">
                <a16:creationId xmlns:a16="http://schemas.microsoft.com/office/drawing/2014/main" id="{75141EE0-60AC-4DAA-BB9B-FB6AE885F29D}"/>
              </a:ext>
            </a:extLst>
          </p:cNvPr>
          <p:cNvSpPr/>
          <p:nvPr/>
        </p:nvSpPr>
        <p:spPr>
          <a:xfrm>
            <a:off x="0" y="3886200"/>
            <a:ext cx="1295400" cy="1608138"/>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a16="http://schemas.microsoft.com/office/drawing/2014/main" id="{CE8A41F0-8858-4ABA-9ED6-E490C1FF2A7F}"/>
              </a:ext>
            </a:extLst>
          </p:cNvPr>
          <p:cNvSpPr/>
          <p:nvPr/>
        </p:nvSpPr>
        <p:spPr>
          <a:xfrm>
            <a:off x="2095500" y="4083050"/>
            <a:ext cx="2781300" cy="7620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a:extLst>
              <a:ext uri="{FF2B5EF4-FFF2-40B4-BE49-F238E27FC236}">
                <a16:creationId xmlns:a16="http://schemas.microsoft.com/office/drawing/2014/main" id="{9790F1B6-190E-4776-8C99-CEB54E7EB1D6}"/>
              </a:ext>
            </a:extLst>
          </p:cNvPr>
          <p:cNvSpPr/>
          <p:nvPr/>
        </p:nvSpPr>
        <p:spPr>
          <a:xfrm>
            <a:off x="5105400" y="3810000"/>
            <a:ext cx="1295400" cy="7620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99283A2-C194-4E72-884F-0F7EF4FEC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4369">
            <a:off x="5259388" y="4878388"/>
            <a:ext cx="30861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F6962056-8F09-45DD-91FB-B37EB98CD27E}"/>
              </a:ext>
            </a:extLst>
          </p:cNvPr>
          <p:cNvSpPr>
            <a:spLocks noGrp="1" noChangeArrowheads="1"/>
          </p:cNvSpPr>
          <p:nvPr>
            <p:ph type="body" idx="1"/>
          </p:nvPr>
        </p:nvSpPr>
        <p:spPr>
          <a:xfrm>
            <a:off x="165100" y="863600"/>
            <a:ext cx="8839200" cy="685800"/>
          </a:xfrm>
        </p:spPr>
        <p:txBody>
          <a:bodyPr/>
          <a:lstStyle/>
          <a:p>
            <a:pPr algn="just" eaLnBrk="1" hangingPunct="1">
              <a:lnSpc>
                <a:spcPct val="80000"/>
              </a:lnSpc>
              <a:buFontTx/>
              <a:buNone/>
            </a:pPr>
            <a:r>
              <a:rPr lang="en-US" altLang="en-US" sz="2000" b="1" dirty="0">
                <a:latin typeface="Times New Roman" panose="02020603050405020304" pitchFamily="18" charset="0"/>
              </a:rPr>
              <a:t>CRIME SCENE</a:t>
            </a:r>
            <a:r>
              <a:rPr lang="en-US" altLang="en-US" sz="2000" dirty="0">
                <a:latin typeface="Times New Roman" panose="02020603050405020304" pitchFamily="18" charset="0"/>
              </a:rPr>
              <a:t>: Any physical location in which a crime has occurred or is suspected of having occurred.  </a:t>
            </a:r>
            <a:endParaRPr lang="en-US" altLang="en-US" sz="2000" b="1" u="sng" dirty="0">
              <a:latin typeface="Times New Roman" panose="02020603050405020304" pitchFamily="18" charset="0"/>
            </a:endParaRPr>
          </a:p>
          <a:p>
            <a:pPr eaLnBrk="1" hangingPunct="1">
              <a:lnSpc>
                <a:spcPct val="80000"/>
              </a:lnSpc>
              <a:buFontTx/>
              <a:buNone/>
            </a:pPr>
            <a:endParaRPr lang="en-US" altLang="en-US" sz="2400" b="1" dirty="0">
              <a:latin typeface="Times New Roman" panose="02020603050405020304" pitchFamily="18" charset="0"/>
            </a:endParaRPr>
          </a:p>
        </p:txBody>
      </p:sp>
      <p:sp>
        <p:nvSpPr>
          <p:cNvPr id="5124" name="Text Box 3">
            <a:extLst>
              <a:ext uri="{FF2B5EF4-FFF2-40B4-BE49-F238E27FC236}">
                <a16:creationId xmlns:a16="http://schemas.microsoft.com/office/drawing/2014/main" id="{92406A79-9E45-412F-A824-727149A90007}"/>
              </a:ext>
            </a:extLst>
          </p:cNvPr>
          <p:cNvSpPr txBox="1">
            <a:spLocks noChangeArrowheads="1"/>
          </p:cNvSpPr>
          <p:nvPr/>
        </p:nvSpPr>
        <p:spPr bwMode="auto">
          <a:xfrm>
            <a:off x="76200" y="6477000"/>
            <a:ext cx="792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Source: http://www3.sc.maricopa.edu/ajs/crime_scene_technician.htm</a:t>
            </a:r>
          </a:p>
        </p:txBody>
      </p:sp>
      <p:sp>
        <p:nvSpPr>
          <p:cNvPr id="50181" name="Rectangle 5">
            <a:extLst>
              <a:ext uri="{FF2B5EF4-FFF2-40B4-BE49-F238E27FC236}">
                <a16:creationId xmlns:a16="http://schemas.microsoft.com/office/drawing/2014/main" id="{DBB347F6-29FF-4869-94AE-E7C3F2D637B0}"/>
              </a:ext>
            </a:extLst>
          </p:cNvPr>
          <p:cNvSpPr>
            <a:spLocks noChangeArrowheads="1"/>
          </p:cNvSpPr>
          <p:nvPr/>
        </p:nvSpPr>
        <p:spPr bwMode="auto">
          <a:xfrm>
            <a:off x="1066800" y="1612900"/>
            <a:ext cx="73787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000" b="1" dirty="0">
                <a:latin typeface="Times New Roman" panose="02020603050405020304" pitchFamily="18" charset="0"/>
              </a:rPr>
              <a:t>PRIMARY CRIME SCENE:</a:t>
            </a:r>
            <a:r>
              <a:rPr lang="en-US" altLang="en-US" sz="2000" dirty="0">
                <a:latin typeface="Times New Roman" panose="02020603050405020304" pitchFamily="18" charset="0"/>
              </a:rPr>
              <a:t> The original location of a crime or accident.</a:t>
            </a:r>
            <a:endParaRPr lang="en-US" altLang="en-US" sz="2000" b="1" dirty="0">
              <a:latin typeface="Times New Roman" panose="02020603050405020304" pitchFamily="18" charset="0"/>
            </a:endParaRPr>
          </a:p>
        </p:txBody>
      </p:sp>
      <p:sp>
        <p:nvSpPr>
          <p:cNvPr id="50182" name="Rectangle 6">
            <a:extLst>
              <a:ext uri="{FF2B5EF4-FFF2-40B4-BE49-F238E27FC236}">
                <a16:creationId xmlns:a16="http://schemas.microsoft.com/office/drawing/2014/main" id="{F1CF0F90-1E1A-4B37-A959-795EA74F2F21}"/>
              </a:ext>
            </a:extLst>
          </p:cNvPr>
          <p:cNvSpPr>
            <a:spLocks noChangeArrowheads="1"/>
          </p:cNvSpPr>
          <p:nvPr/>
        </p:nvSpPr>
        <p:spPr bwMode="auto">
          <a:xfrm>
            <a:off x="1066800" y="2286000"/>
            <a:ext cx="737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buFontTx/>
              <a:buNone/>
            </a:pPr>
            <a:r>
              <a:rPr lang="en-US" altLang="en-US" sz="2000" b="1" dirty="0">
                <a:latin typeface="Times New Roman" panose="02020603050405020304" pitchFamily="18" charset="0"/>
              </a:rPr>
              <a:t>SECONDARY CRIME SCENE:</a:t>
            </a:r>
            <a:r>
              <a:rPr lang="en-US" altLang="en-US" sz="2000" dirty="0">
                <a:latin typeface="Times New Roman" panose="02020603050405020304" pitchFamily="18" charset="0"/>
              </a:rPr>
              <a:t> An alternate location where additional evidence may be found.</a:t>
            </a:r>
            <a:endParaRPr lang="en-US" altLang="en-US" sz="2000" b="1" dirty="0">
              <a:latin typeface="Times New Roman" panose="02020603050405020304" pitchFamily="18" charset="0"/>
            </a:endParaRPr>
          </a:p>
        </p:txBody>
      </p:sp>
      <p:sp>
        <p:nvSpPr>
          <p:cNvPr id="50183" name="Rectangle 7">
            <a:extLst>
              <a:ext uri="{FF2B5EF4-FFF2-40B4-BE49-F238E27FC236}">
                <a16:creationId xmlns:a16="http://schemas.microsoft.com/office/drawing/2014/main" id="{25671BAF-6D4B-4823-8A41-9111E7DE7F83}"/>
              </a:ext>
            </a:extLst>
          </p:cNvPr>
          <p:cNvSpPr>
            <a:spLocks noChangeArrowheads="1"/>
          </p:cNvSpPr>
          <p:nvPr/>
        </p:nvSpPr>
        <p:spPr bwMode="auto">
          <a:xfrm>
            <a:off x="165100" y="4749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000" b="1" dirty="0">
                <a:latin typeface="Times New Roman" panose="02020603050405020304" pitchFamily="18" charset="0"/>
              </a:rPr>
              <a:t>ALIBI:</a:t>
            </a:r>
            <a:r>
              <a:rPr lang="en-US" altLang="en-US" sz="2000" dirty="0">
                <a:latin typeface="Times New Roman" panose="02020603050405020304" pitchFamily="18" charset="0"/>
              </a:rPr>
              <a:t> Statement of where a suspect was at the time of a crime.</a:t>
            </a:r>
          </a:p>
        </p:txBody>
      </p:sp>
      <p:sp>
        <p:nvSpPr>
          <p:cNvPr id="50184" name="Rectangle 8">
            <a:extLst>
              <a:ext uri="{FF2B5EF4-FFF2-40B4-BE49-F238E27FC236}">
                <a16:creationId xmlns:a16="http://schemas.microsoft.com/office/drawing/2014/main" id="{8237B159-E3CE-470D-9E7A-B02D7F6C2F00}"/>
              </a:ext>
            </a:extLst>
          </p:cNvPr>
          <p:cNvSpPr>
            <a:spLocks noChangeArrowheads="1"/>
          </p:cNvSpPr>
          <p:nvPr/>
        </p:nvSpPr>
        <p:spPr bwMode="auto">
          <a:xfrm>
            <a:off x="165100" y="4059238"/>
            <a:ext cx="883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000" b="1" dirty="0">
                <a:latin typeface="Times New Roman" panose="02020603050405020304" pitchFamily="18" charset="0"/>
              </a:rPr>
              <a:t>ACCOMPLICE:</a:t>
            </a:r>
            <a:r>
              <a:rPr lang="en-US" altLang="en-US" sz="2000" dirty="0">
                <a:latin typeface="Times New Roman" panose="02020603050405020304" pitchFamily="18" charset="0"/>
              </a:rPr>
              <a:t> Person associated with someone suspected of committing a crime.</a:t>
            </a:r>
            <a:endParaRPr lang="en-US" altLang="en-US" sz="2000" b="1" u="sng" dirty="0">
              <a:latin typeface="Times New Roman" panose="02020603050405020304" pitchFamily="18" charset="0"/>
            </a:endParaRPr>
          </a:p>
          <a:p>
            <a:pPr eaLnBrk="1" hangingPunct="1">
              <a:lnSpc>
                <a:spcPct val="80000"/>
              </a:lnSpc>
              <a:buFontTx/>
              <a:buNone/>
            </a:pPr>
            <a:endParaRPr lang="en-US" altLang="en-US" sz="2400" b="1" dirty="0">
              <a:latin typeface="Times New Roman" panose="02020603050405020304" pitchFamily="18" charset="0"/>
            </a:endParaRPr>
          </a:p>
        </p:txBody>
      </p:sp>
      <p:sp>
        <p:nvSpPr>
          <p:cNvPr id="50185" name="Rectangle 9">
            <a:extLst>
              <a:ext uri="{FF2B5EF4-FFF2-40B4-BE49-F238E27FC236}">
                <a16:creationId xmlns:a16="http://schemas.microsoft.com/office/drawing/2014/main" id="{E4A14328-C193-46BF-989E-5C5D38DFE11F}"/>
              </a:ext>
            </a:extLst>
          </p:cNvPr>
          <p:cNvSpPr>
            <a:spLocks noChangeArrowheads="1"/>
          </p:cNvSpPr>
          <p:nvPr/>
        </p:nvSpPr>
        <p:spPr bwMode="auto">
          <a:xfrm>
            <a:off x="165100" y="3370263"/>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000" b="1" dirty="0">
                <a:latin typeface="Times New Roman" panose="02020603050405020304" pitchFamily="18" charset="0"/>
              </a:rPr>
              <a:t>SUSPECT</a:t>
            </a:r>
            <a:r>
              <a:rPr lang="en-US" altLang="en-US" sz="2000" dirty="0">
                <a:latin typeface="Times New Roman" panose="02020603050405020304" pitchFamily="18" charset="0"/>
              </a:rPr>
              <a:t>: Person thought to be capable of committing a crime.</a:t>
            </a:r>
            <a:endParaRPr lang="en-US" altLang="en-US" sz="2000" b="1" dirty="0">
              <a:latin typeface="Times New Roman" panose="02020603050405020304" pitchFamily="18" charset="0"/>
            </a:endParaRPr>
          </a:p>
        </p:txBody>
      </p:sp>
      <p:sp>
        <p:nvSpPr>
          <p:cNvPr id="5130" name="Text Box 2">
            <a:extLst>
              <a:ext uri="{FF2B5EF4-FFF2-40B4-BE49-F238E27FC236}">
                <a16:creationId xmlns:a16="http://schemas.microsoft.com/office/drawing/2014/main" id="{A59E94A6-CDA5-4B0C-8391-46EEE6D068B2}"/>
              </a:ext>
            </a:extLst>
          </p:cNvPr>
          <p:cNvSpPr txBox="1">
            <a:spLocks noChangeArrowheads="1"/>
          </p:cNvSpPr>
          <p:nvPr/>
        </p:nvSpPr>
        <p:spPr bwMode="auto">
          <a:xfrm>
            <a:off x="0" y="0"/>
            <a:ext cx="91440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rPr>
              <a:t>Crime Scene Vocabulary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50183" grpId="0"/>
      <p:bldP spid="50184" grpId="0"/>
      <p:bldP spid="501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189434"/>
            <a:ext cx="8229600" cy="3516166"/>
          </a:xfrm>
        </p:spPr>
        <p:txBody>
          <a:bodyPr/>
          <a:lstStyle/>
          <a:p>
            <a:pPr lvl="0" algn="just" eaLnBrk="1" hangingPunct="1">
              <a:buNone/>
            </a:pPr>
            <a:r>
              <a:rPr lang="en-US" altLang="en-US" sz="2400" b="1" dirty="0">
                <a:solidFill>
                  <a:srgbClr val="000000"/>
                </a:solidFill>
                <a:latin typeface="Times New Roman" panose="02020603050405020304" pitchFamily="18" charset="0"/>
              </a:rPr>
              <a:t>Testimonial</a:t>
            </a:r>
            <a:r>
              <a:rPr lang="en-US" altLang="en-US" sz="2400" dirty="0">
                <a:solidFill>
                  <a:srgbClr val="000000"/>
                </a:solidFill>
                <a:latin typeface="Times New Roman" panose="02020603050405020304" pitchFamily="18" charset="0"/>
              </a:rPr>
              <a:t> evidence </a:t>
            </a:r>
            <a:r>
              <a:rPr lang="en-US" altLang="en-US" sz="2400" dirty="0">
                <a:solidFill>
                  <a:srgbClr val="000000"/>
                </a:solidFill>
                <a:latin typeface="Times New Roman" panose="02020603050405020304" pitchFamily="18" charset="0"/>
                <a:cs typeface="Times New Roman" panose="02020603050405020304" pitchFamily="18" charset="0"/>
              </a:rPr>
              <a:t>includes oral or written statements given to police as well as court testimony by people who witnessed an event. </a:t>
            </a:r>
            <a:endParaRPr lang="en-US" altLang="en-US" sz="2400" dirty="0">
              <a:solidFill>
                <a:srgbClr val="000000"/>
              </a:solidFill>
              <a:latin typeface="Times New Roman" panose="02020603050405020304" pitchFamily="18" charset="0"/>
            </a:endParaRPr>
          </a:p>
          <a:p>
            <a:pPr lvl="0" algn="just" eaLnBrk="1" hangingPunct="1">
              <a:buNone/>
            </a:pPr>
            <a:r>
              <a:rPr lang="en-US" altLang="en-US" sz="2400" b="1" dirty="0">
                <a:solidFill>
                  <a:srgbClr val="000000"/>
                </a:solidFill>
                <a:latin typeface="Times New Roman" panose="02020603050405020304" pitchFamily="18" charset="0"/>
              </a:rPr>
              <a:t>Physical</a:t>
            </a:r>
            <a:r>
              <a:rPr lang="en-US" altLang="en-US" sz="2400" dirty="0">
                <a:solidFill>
                  <a:srgbClr val="000000"/>
                </a:solidFill>
                <a:latin typeface="Times New Roman" panose="02020603050405020304" pitchFamily="18" charset="0"/>
              </a:rPr>
              <a:t> evidence refers to any material items that would be present at the crime scene, on the victims, or found in a suspect’s possession. </a:t>
            </a:r>
          </a:p>
          <a:p>
            <a:pPr lvl="0" algn="just" eaLnBrk="1" hangingPunct="1">
              <a:buNone/>
            </a:pPr>
            <a:r>
              <a:rPr lang="en-US" altLang="en-US" sz="2400" b="1" dirty="0" smtClean="0">
                <a:solidFill>
                  <a:srgbClr val="000000"/>
                </a:solidFill>
                <a:latin typeface="Times New Roman" panose="02020603050405020304" pitchFamily="18" charset="0"/>
              </a:rPr>
              <a:t>Trace Evidence</a:t>
            </a:r>
            <a:r>
              <a:rPr lang="en-US" altLang="en-US" sz="2400" dirty="0" smtClean="0">
                <a:solidFill>
                  <a:srgbClr val="000000"/>
                </a:solidFill>
                <a:latin typeface="Times New Roman" panose="02020603050405020304" pitchFamily="18" charset="0"/>
              </a:rPr>
              <a:t> </a:t>
            </a:r>
            <a:r>
              <a:rPr lang="en-US" altLang="en-US" sz="2400" dirty="0">
                <a:solidFill>
                  <a:srgbClr val="000000"/>
                </a:solidFill>
                <a:latin typeface="Times New Roman" panose="02020603050405020304" pitchFamily="18" charset="0"/>
              </a:rPr>
              <a:t>refers to physical evidence that is found in small but measurable amounts, such as strands of hair, fibers, or skin cells</a:t>
            </a:r>
            <a:r>
              <a:rPr lang="en-US" altLang="en-US" sz="2400" dirty="0" smtClean="0">
                <a:solidFill>
                  <a:srgbClr val="000000"/>
                </a:solidFill>
                <a:latin typeface="Times New Roman" panose="02020603050405020304" pitchFamily="18" charset="0"/>
              </a:rPr>
              <a:t>.</a:t>
            </a:r>
          </a:p>
          <a:p>
            <a:pPr marL="0" indent="0">
              <a:buNone/>
            </a:pPr>
            <a:endParaRPr lang="en-US" dirty="0"/>
          </a:p>
        </p:txBody>
      </p:sp>
      <p:sp>
        <p:nvSpPr>
          <p:cNvPr id="4" name="Text Box 2">
            <a:extLst>
              <a:ext uri="{FF2B5EF4-FFF2-40B4-BE49-F238E27FC236}">
                <a16:creationId xmlns:a16="http://schemas.microsoft.com/office/drawing/2014/main" id="{1A5C3EC5-733F-40AF-988C-F3B907118104}"/>
              </a:ext>
            </a:extLst>
          </p:cNvPr>
          <p:cNvSpPr txBox="1">
            <a:spLocks noGrp="1" noChangeArrowheads="1"/>
          </p:cNvSpPr>
          <p:nvPr>
            <p:ph type="title"/>
          </p:nvPr>
        </p:nvSpPr>
        <p:spPr bwMode="auto">
          <a:xfrm>
            <a:off x="304800" y="210127"/>
            <a:ext cx="853440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rPr>
              <a:t>Types of Evidence</a:t>
            </a:r>
          </a:p>
        </p:txBody>
      </p:sp>
      <p:pic>
        <p:nvPicPr>
          <p:cNvPr id="1026" name="Picture 2" descr="Image result for photo of trace ev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4724400" cy="227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7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lstStyle/>
          <a:p>
            <a:pPr lvl="0" algn="just" eaLnBrk="1" hangingPunct="1">
              <a:buNone/>
            </a:pPr>
            <a:r>
              <a:rPr lang="en-US" altLang="en-US" sz="2400" b="1" dirty="0">
                <a:solidFill>
                  <a:srgbClr val="000000"/>
                </a:solidFill>
                <a:latin typeface="Times New Roman" panose="02020603050405020304" pitchFamily="18" charset="0"/>
              </a:rPr>
              <a:t>Direct Evidence </a:t>
            </a:r>
            <a:r>
              <a:rPr lang="en-US" altLang="en-US" sz="2400" dirty="0" smtClean="0">
                <a:solidFill>
                  <a:srgbClr val="000000"/>
                </a:solidFill>
                <a:latin typeface="Times New Roman" panose="02020603050405020304" pitchFamily="18" charset="0"/>
              </a:rPr>
              <a:t>– evidence that, if true, proves an alleged fact. Examples include eyewitness accounts and video surveillance footage.  </a:t>
            </a:r>
            <a:endParaRPr lang="en-US" altLang="en-US" sz="2400" b="1" dirty="0">
              <a:solidFill>
                <a:srgbClr val="000000"/>
              </a:solidFill>
              <a:latin typeface="Times New Roman" panose="02020603050405020304" pitchFamily="18" charset="0"/>
            </a:endParaRPr>
          </a:p>
          <a:p>
            <a:pPr lvl="0" algn="just" eaLnBrk="1" hangingPunct="1">
              <a:buNone/>
            </a:pPr>
            <a:r>
              <a:rPr lang="en-US" altLang="en-US" sz="2400" b="1" dirty="0">
                <a:solidFill>
                  <a:srgbClr val="000000"/>
                </a:solidFill>
                <a:latin typeface="Times New Roman" panose="02020603050405020304" pitchFamily="18" charset="0"/>
              </a:rPr>
              <a:t>Circumstantial  </a:t>
            </a:r>
            <a:r>
              <a:rPr lang="en-US" altLang="en-US" sz="2400" b="1" dirty="0" smtClean="0">
                <a:solidFill>
                  <a:srgbClr val="000000"/>
                </a:solidFill>
                <a:latin typeface="Times New Roman" panose="02020603050405020304" pitchFamily="18" charset="0"/>
              </a:rPr>
              <a:t>Evidence – </a:t>
            </a:r>
            <a:r>
              <a:rPr lang="en-US" altLang="en-US" sz="2400" dirty="0" smtClean="0">
                <a:solidFill>
                  <a:srgbClr val="000000"/>
                </a:solidFill>
                <a:latin typeface="Times New Roman" panose="02020603050405020304" pitchFamily="18" charset="0"/>
              </a:rPr>
              <a:t>indirect evidence. Evidence used to imply a fact but not prove it directly.  Examples might be shoe print, receipts or trace evidence.</a:t>
            </a:r>
            <a:endParaRPr lang="en-US" altLang="en-US" sz="2400" b="1" dirty="0">
              <a:solidFill>
                <a:srgbClr val="000000"/>
              </a:solidFill>
              <a:latin typeface="Times New Roman" panose="02020603050405020304" pitchFamily="18" charset="0"/>
            </a:endParaRPr>
          </a:p>
          <a:p>
            <a:pPr lvl="0" algn="just" eaLnBrk="1" hangingPunct="1">
              <a:buNone/>
            </a:pPr>
            <a:r>
              <a:rPr lang="en-US" altLang="en-US" sz="2400" b="1" dirty="0">
                <a:solidFill>
                  <a:srgbClr val="000000"/>
                </a:solidFill>
                <a:latin typeface="Times New Roman" panose="02020603050405020304" pitchFamily="18" charset="0"/>
              </a:rPr>
              <a:t>Class </a:t>
            </a:r>
            <a:r>
              <a:rPr lang="en-US" altLang="en-US" sz="2400" b="1" dirty="0" smtClean="0">
                <a:solidFill>
                  <a:srgbClr val="000000"/>
                </a:solidFill>
                <a:latin typeface="Times New Roman" panose="02020603050405020304" pitchFamily="18" charset="0"/>
              </a:rPr>
              <a:t>Evidence – </a:t>
            </a:r>
            <a:r>
              <a:rPr lang="en-US" altLang="en-US" sz="2400" dirty="0" smtClean="0">
                <a:solidFill>
                  <a:srgbClr val="000000"/>
                </a:solidFill>
                <a:latin typeface="Times New Roman" panose="02020603050405020304" pitchFamily="18" charset="0"/>
              </a:rPr>
              <a:t>material that connects an individual or thing to a certain group. Examples would be a brand insignia on a shoe imprint, paint chips from a vehicle, and a hair sample.</a:t>
            </a:r>
            <a:endParaRPr lang="en-US" altLang="en-US" sz="2400" dirty="0">
              <a:solidFill>
                <a:srgbClr val="000000"/>
              </a:solidFill>
              <a:latin typeface="Times New Roman" panose="02020603050405020304" pitchFamily="18" charset="0"/>
            </a:endParaRPr>
          </a:p>
          <a:p>
            <a:pPr lvl="0" algn="just" eaLnBrk="1" hangingPunct="1">
              <a:buNone/>
            </a:pPr>
            <a:r>
              <a:rPr lang="en-US" altLang="en-US" sz="2400" b="1" dirty="0">
                <a:solidFill>
                  <a:srgbClr val="000000"/>
                </a:solidFill>
                <a:latin typeface="Times New Roman" panose="02020603050405020304" pitchFamily="18" charset="0"/>
              </a:rPr>
              <a:t>Individual </a:t>
            </a:r>
            <a:r>
              <a:rPr lang="en-US" altLang="en-US" sz="2400" b="1" dirty="0" smtClean="0">
                <a:solidFill>
                  <a:srgbClr val="000000"/>
                </a:solidFill>
                <a:latin typeface="Times New Roman" panose="02020603050405020304" pitchFamily="18" charset="0"/>
              </a:rPr>
              <a:t>Evidence – </a:t>
            </a:r>
            <a:r>
              <a:rPr lang="en-US" altLang="en-US" sz="2400" dirty="0" smtClean="0">
                <a:solidFill>
                  <a:srgbClr val="000000"/>
                </a:solidFill>
                <a:latin typeface="Times New Roman" panose="02020603050405020304" pitchFamily="18" charset="0"/>
              </a:rPr>
              <a:t>evidence that identifies a particular person or thing. Examples include fingerprint and DNA evidence.</a:t>
            </a:r>
            <a:endParaRPr lang="en-US" altLang="en-US" sz="2400" b="1" dirty="0">
              <a:solidFill>
                <a:srgbClr val="000000"/>
              </a:solidFill>
              <a:latin typeface="Times New Roman" panose="02020603050405020304" pitchFamily="18" charset="0"/>
            </a:endParaRPr>
          </a:p>
          <a:p>
            <a:endParaRPr lang="en-US" dirty="0"/>
          </a:p>
        </p:txBody>
      </p:sp>
      <p:sp>
        <p:nvSpPr>
          <p:cNvPr id="4" name="Text Box 2">
            <a:extLst>
              <a:ext uri="{FF2B5EF4-FFF2-40B4-BE49-F238E27FC236}">
                <a16:creationId xmlns:a16="http://schemas.microsoft.com/office/drawing/2014/main" id="{1A5C3EC5-733F-40AF-988C-F3B907118104}"/>
              </a:ext>
            </a:extLst>
          </p:cNvPr>
          <p:cNvSpPr txBox="1">
            <a:spLocks noGrp="1" noChangeArrowheads="1"/>
          </p:cNvSpPr>
          <p:nvPr>
            <p:ph type="title"/>
          </p:nvPr>
        </p:nvSpPr>
        <p:spPr bwMode="auto">
          <a:xfrm>
            <a:off x="304800" y="533400"/>
            <a:ext cx="838200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rPr>
              <a:t>Types of Evidence</a:t>
            </a:r>
          </a:p>
        </p:txBody>
      </p:sp>
    </p:spTree>
    <p:extLst>
      <p:ext uri="{BB962C8B-B14F-4D97-AF65-F5344CB8AC3E}">
        <p14:creationId xmlns:p14="http://schemas.microsoft.com/office/powerpoint/2010/main" val="315510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lstStyle/>
          <a:p>
            <a:pPr marL="0" indent="0">
              <a:buNone/>
            </a:pPr>
            <a:r>
              <a:rPr lang="en-US" sz="2400" b="1" dirty="0" smtClean="0">
                <a:latin typeface="Times New Roman" panose="02020603050405020304" pitchFamily="18" charset="0"/>
                <a:cs typeface="Times New Roman" panose="02020603050405020304" pitchFamily="18" charset="0"/>
              </a:rPr>
              <a:t>Chain of Custody – </a:t>
            </a:r>
            <a:r>
              <a:rPr lang="en-US" sz="2400" dirty="0" smtClean="0">
                <a:latin typeface="Times New Roman" panose="02020603050405020304" pitchFamily="18" charset="0"/>
                <a:cs typeface="Times New Roman" panose="02020603050405020304" pitchFamily="18" charset="0"/>
              </a:rPr>
              <a:t>the documented and unbroken transfer of evidence.</a:t>
            </a:r>
          </a:p>
          <a:p>
            <a:pPr marL="0" indent="0">
              <a:buNone/>
            </a:pPr>
            <a:r>
              <a:rPr lang="en-US" sz="2400" b="1" dirty="0" smtClean="0">
                <a:latin typeface="Times New Roman" panose="02020603050405020304" pitchFamily="18" charset="0"/>
                <a:cs typeface="Times New Roman" panose="02020603050405020304" pitchFamily="18" charset="0"/>
              </a:rPr>
              <a:t>Reasonable Forensic Certainty – </a:t>
            </a:r>
            <a:r>
              <a:rPr lang="en-US" sz="2400" dirty="0" smtClean="0">
                <a:latin typeface="Times New Roman" panose="02020603050405020304" pitchFamily="18" charset="0"/>
                <a:cs typeface="Times New Roman" panose="02020603050405020304" pitchFamily="18" charset="0"/>
              </a:rPr>
              <a:t>the formal phrase used to qualify conclusions in court, when there is not absolute certainty. This term is used for most types of forensic science.</a:t>
            </a: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Absolute Forensic Certainty – </a:t>
            </a:r>
            <a:r>
              <a:rPr lang="en-US" sz="2400" dirty="0" smtClean="0">
                <a:latin typeface="Times New Roman" panose="02020603050405020304" pitchFamily="18" charset="0"/>
                <a:cs typeface="Times New Roman" panose="02020603050405020304" pitchFamily="18" charset="0"/>
              </a:rPr>
              <a:t>the formal phrase used when there is absolute certainty.  This is exclusively used with DNA evidence. </a:t>
            </a:r>
            <a:endParaRPr lang="en-US" sz="2400" b="1" dirty="0">
              <a:latin typeface="Times New Roman" panose="02020603050405020304" pitchFamily="18" charset="0"/>
              <a:cs typeface="Times New Roman" panose="02020603050405020304" pitchFamily="18" charset="0"/>
            </a:endParaRPr>
          </a:p>
        </p:txBody>
      </p:sp>
      <p:sp>
        <p:nvSpPr>
          <p:cNvPr id="4" name="Text Box 2">
            <a:extLst>
              <a:ext uri="{FF2B5EF4-FFF2-40B4-BE49-F238E27FC236}">
                <a16:creationId xmlns:a16="http://schemas.microsoft.com/office/drawing/2014/main" id="{1A5C3EC5-733F-40AF-988C-F3B907118104}"/>
              </a:ext>
            </a:extLst>
          </p:cNvPr>
          <p:cNvSpPr txBox="1">
            <a:spLocks noGrp="1" noChangeArrowheads="1"/>
          </p:cNvSpPr>
          <p:nvPr>
            <p:ph type="title"/>
          </p:nvPr>
        </p:nvSpPr>
        <p:spPr bwMode="auto">
          <a:xfrm>
            <a:off x="152400" y="553750"/>
            <a:ext cx="853440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latin typeface="Times New Roman" panose="02020603050405020304" pitchFamily="18" charset="0"/>
              </a:rPr>
              <a:t>Important Vocabulary</a:t>
            </a: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371835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F051BC6C-8F82-4D1A-B22D-7116998C450B}"/>
              </a:ext>
            </a:extLst>
          </p:cNvPr>
          <p:cNvSpPr>
            <a:spLocks noGrp="1" noChangeArrowheads="1"/>
          </p:cNvSpPr>
          <p:nvPr>
            <p:ph type="body" idx="1"/>
          </p:nvPr>
        </p:nvSpPr>
        <p:spPr>
          <a:xfrm>
            <a:off x="152400" y="762000"/>
            <a:ext cx="8839200" cy="76200"/>
          </a:xfrm>
        </p:spPr>
        <p:txBody>
          <a:bodyPr/>
          <a:lstStyle/>
          <a:p>
            <a:pPr algn="just" eaLnBrk="1" hangingPunct="1">
              <a:buFontTx/>
              <a:buNone/>
            </a:pPr>
            <a:endParaRPr lang="en-US" altLang="en-US" sz="2000" dirty="0">
              <a:latin typeface="Times New Roman" panose="02020603050405020304" pitchFamily="18" charset="0"/>
            </a:endParaRPr>
          </a:p>
        </p:txBody>
      </p:sp>
      <p:sp>
        <p:nvSpPr>
          <p:cNvPr id="6147" name="Text Box 5">
            <a:extLst>
              <a:ext uri="{FF2B5EF4-FFF2-40B4-BE49-F238E27FC236}">
                <a16:creationId xmlns:a16="http://schemas.microsoft.com/office/drawing/2014/main" id="{EABCA72C-923A-4306-B105-F184D5BCEE3A}"/>
              </a:ext>
            </a:extLst>
          </p:cNvPr>
          <p:cNvSpPr txBox="1">
            <a:spLocks noChangeArrowheads="1"/>
          </p:cNvSpPr>
          <p:nvPr/>
        </p:nvSpPr>
        <p:spPr bwMode="auto">
          <a:xfrm>
            <a:off x="609600" y="6583363"/>
            <a:ext cx="792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a:latin typeface="Times New Roman" panose="02020603050405020304" pitchFamily="18" charset="0"/>
              </a:rPr>
              <a:t>Source: http://www3.sc.maricopa.edu/ajs/crime_scene_technician.htm</a:t>
            </a:r>
          </a:p>
        </p:txBody>
      </p:sp>
      <p:sp>
        <p:nvSpPr>
          <p:cNvPr id="6149" name="Text Box 3">
            <a:extLst>
              <a:ext uri="{FF2B5EF4-FFF2-40B4-BE49-F238E27FC236}">
                <a16:creationId xmlns:a16="http://schemas.microsoft.com/office/drawing/2014/main" id="{1F338FA4-75D9-4199-A9E4-95DD1989A539}"/>
              </a:ext>
            </a:extLst>
          </p:cNvPr>
          <p:cNvSpPr txBox="1">
            <a:spLocks noChangeArrowheads="1"/>
          </p:cNvSpPr>
          <p:nvPr/>
        </p:nvSpPr>
        <p:spPr bwMode="auto">
          <a:xfrm>
            <a:off x="266700" y="1447800"/>
            <a:ext cx="86106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200" dirty="0">
                <a:latin typeface="Times New Roman" panose="02020603050405020304" pitchFamily="18" charset="0"/>
              </a:rPr>
              <a:t> </a:t>
            </a:r>
            <a:r>
              <a:rPr lang="en-US" altLang="en-US" sz="2000" dirty="0">
                <a:latin typeface="Times New Roman" panose="02020603050405020304" pitchFamily="18" charset="0"/>
              </a:rPr>
              <a:t>May </a:t>
            </a:r>
            <a:r>
              <a:rPr lang="en-US" altLang="en-US" sz="2000" b="1" dirty="0">
                <a:latin typeface="Times New Roman" panose="02020603050405020304" pitchFamily="18" charset="0"/>
              </a:rPr>
              <a:t>prove</a:t>
            </a:r>
            <a:r>
              <a:rPr lang="en-US" altLang="en-US" sz="2000" dirty="0">
                <a:latin typeface="Times New Roman" panose="02020603050405020304" pitchFamily="18" charset="0"/>
              </a:rPr>
              <a:t> that a crime has been committed</a:t>
            </a:r>
          </a:p>
          <a:p>
            <a:pPr eaLnBrk="1" hangingPunct="1">
              <a:spcBef>
                <a:spcPct val="0"/>
              </a:spcBef>
            </a:pPr>
            <a:r>
              <a:rPr lang="en-US" altLang="en-US" sz="2000" dirty="0">
                <a:latin typeface="Times New Roman" panose="02020603050405020304" pitchFamily="18" charset="0"/>
              </a:rPr>
              <a:t> Establish </a:t>
            </a:r>
            <a:r>
              <a:rPr lang="en-US" altLang="en-US" sz="2000" b="1" dirty="0">
                <a:latin typeface="Times New Roman" panose="02020603050405020304" pitchFamily="18" charset="0"/>
              </a:rPr>
              <a:t>key elements</a:t>
            </a:r>
            <a:r>
              <a:rPr lang="en-US" altLang="en-US" sz="2000" dirty="0">
                <a:latin typeface="Times New Roman" panose="02020603050405020304" pitchFamily="18" charset="0"/>
              </a:rPr>
              <a:t> of a crime</a:t>
            </a:r>
          </a:p>
          <a:p>
            <a:pPr eaLnBrk="1" hangingPunct="1">
              <a:spcBef>
                <a:spcPct val="0"/>
              </a:spcBef>
            </a:pPr>
            <a:r>
              <a:rPr lang="en-US" altLang="en-US" sz="2000" dirty="0">
                <a:latin typeface="Times New Roman" panose="02020603050405020304" pitchFamily="18" charset="0"/>
              </a:rPr>
              <a:t> Link a </a:t>
            </a:r>
            <a:r>
              <a:rPr lang="en-US" altLang="en-US" sz="2000" b="1" dirty="0">
                <a:latin typeface="Times New Roman" panose="02020603050405020304" pitchFamily="18" charset="0"/>
              </a:rPr>
              <a:t>suspect</a:t>
            </a:r>
            <a:r>
              <a:rPr lang="en-US" altLang="en-US" sz="2000" dirty="0">
                <a:latin typeface="Times New Roman" panose="02020603050405020304" pitchFamily="18" charset="0"/>
              </a:rPr>
              <a:t> with a crime scene or a victim</a:t>
            </a:r>
          </a:p>
          <a:p>
            <a:pPr eaLnBrk="1" hangingPunct="1">
              <a:spcBef>
                <a:spcPct val="0"/>
              </a:spcBef>
            </a:pPr>
            <a:r>
              <a:rPr lang="en-US" altLang="en-US" sz="2000" dirty="0">
                <a:latin typeface="Times New Roman" panose="02020603050405020304" pitchFamily="18" charset="0"/>
              </a:rPr>
              <a:t> Establish the </a:t>
            </a:r>
            <a:r>
              <a:rPr lang="en-US" altLang="en-US" sz="2000" b="1" dirty="0">
                <a:latin typeface="Times New Roman" panose="02020603050405020304" pitchFamily="18" charset="0"/>
              </a:rPr>
              <a:t>identity</a:t>
            </a:r>
            <a:r>
              <a:rPr lang="en-US" altLang="en-US" sz="2000" dirty="0">
                <a:latin typeface="Times New Roman" panose="02020603050405020304" pitchFamily="18" charset="0"/>
              </a:rPr>
              <a:t> of a victim or suspect</a:t>
            </a:r>
          </a:p>
          <a:p>
            <a:pPr eaLnBrk="1" hangingPunct="1">
              <a:spcBef>
                <a:spcPct val="0"/>
              </a:spcBef>
            </a:pPr>
            <a:r>
              <a:rPr lang="en-US" altLang="en-US" sz="2000" dirty="0">
                <a:latin typeface="Times New Roman" panose="02020603050405020304" pitchFamily="18" charset="0"/>
              </a:rPr>
              <a:t> Corroborate verbal </a:t>
            </a:r>
            <a:r>
              <a:rPr lang="en-US" altLang="en-US" sz="2000" b="1" dirty="0">
                <a:latin typeface="Times New Roman" panose="02020603050405020304" pitchFamily="18" charset="0"/>
              </a:rPr>
              <a:t>witness</a:t>
            </a:r>
            <a:r>
              <a:rPr lang="en-US" altLang="en-US" sz="2000" dirty="0">
                <a:latin typeface="Times New Roman" panose="02020603050405020304" pitchFamily="18" charset="0"/>
              </a:rPr>
              <a:t> testimony </a:t>
            </a:r>
          </a:p>
          <a:p>
            <a:pPr eaLnBrk="1" hangingPunct="1">
              <a:spcBef>
                <a:spcPct val="0"/>
              </a:spcBef>
            </a:pPr>
            <a:r>
              <a:rPr lang="en-US" altLang="en-US" sz="2000" dirty="0">
                <a:latin typeface="Times New Roman" panose="02020603050405020304" pitchFamily="18" charset="0"/>
              </a:rPr>
              <a:t> Exonerate the </a:t>
            </a:r>
            <a:r>
              <a:rPr lang="en-US" altLang="en-US" sz="2000" b="1" dirty="0">
                <a:latin typeface="Times New Roman" panose="02020603050405020304" pitchFamily="18" charset="0"/>
              </a:rPr>
              <a:t>innocent</a:t>
            </a:r>
            <a:r>
              <a:rPr lang="en-US" altLang="en-US" sz="2000" dirty="0">
                <a:latin typeface="Times New Roman" panose="02020603050405020304" pitchFamily="18" charset="0"/>
              </a:rPr>
              <a:t>. </a:t>
            </a:r>
          </a:p>
          <a:p>
            <a:pPr eaLnBrk="1" hangingPunct="1">
              <a:spcBef>
                <a:spcPct val="0"/>
              </a:spcBef>
            </a:pPr>
            <a:r>
              <a:rPr lang="en-US" altLang="en-US" sz="2000" dirty="0">
                <a:latin typeface="Times New Roman" panose="02020603050405020304" pitchFamily="18" charset="0"/>
              </a:rPr>
              <a:t> Give </a:t>
            </a:r>
            <a:r>
              <a:rPr lang="en-US" altLang="en-US" sz="2000" b="1" dirty="0">
                <a:latin typeface="Times New Roman" panose="02020603050405020304" pitchFamily="18" charset="0"/>
              </a:rPr>
              <a:t>detectives</a:t>
            </a:r>
            <a:r>
              <a:rPr lang="en-US" altLang="en-US" sz="2000" dirty="0">
                <a:latin typeface="Times New Roman" panose="02020603050405020304" pitchFamily="18" charset="0"/>
              </a:rPr>
              <a:t> leads to work with in the case</a:t>
            </a:r>
          </a:p>
        </p:txBody>
      </p:sp>
      <p:sp>
        <p:nvSpPr>
          <p:cNvPr id="6150" name="Text Box 2">
            <a:extLst>
              <a:ext uri="{FF2B5EF4-FFF2-40B4-BE49-F238E27FC236}">
                <a16:creationId xmlns:a16="http://schemas.microsoft.com/office/drawing/2014/main" id="{1A5C3EC5-733F-40AF-988C-F3B907118104}"/>
              </a:ext>
            </a:extLst>
          </p:cNvPr>
          <p:cNvSpPr txBox="1">
            <a:spLocks noChangeArrowheads="1"/>
          </p:cNvSpPr>
          <p:nvPr/>
        </p:nvSpPr>
        <p:spPr bwMode="auto">
          <a:xfrm>
            <a:off x="0" y="0"/>
            <a:ext cx="9144000" cy="10772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What will evidence collected at a scene do for the investigation?</a:t>
            </a:r>
            <a:endParaRPr lang="en-US" altLang="en-US" b="1" dirty="0">
              <a:latin typeface="Times New Roman" panose="02020603050405020304" pitchFamily="18" charset="0"/>
            </a:endParaRPr>
          </a:p>
        </p:txBody>
      </p:sp>
      <p:pic>
        <p:nvPicPr>
          <p:cNvPr id="6151" name="Picture 9">
            <a:extLst>
              <a:ext uri="{FF2B5EF4-FFF2-40B4-BE49-F238E27FC236}">
                <a16:creationId xmlns:a16="http://schemas.microsoft.com/office/drawing/2014/main" id="{D6AD5871-1BD2-4BA5-87C1-6FFD2E38C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0"/>
            <a:ext cx="28956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42D4D954-B125-4665-871E-0F2ADE731999}"/>
              </a:ext>
            </a:extLst>
          </p:cNvPr>
          <p:cNvSpPr txBox="1">
            <a:spLocks noChangeArrowheads="1"/>
          </p:cNvSpPr>
          <p:nvPr/>
        </p:nvSpPr>
        <p:spPr bwMode="auto">
          <a:xfrm>
            <a:off x="152400" y="609600"/>
            <a:ext cx="86868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POLICE OFFICERS</a:t>
            </a:r>
            <a:r>
              <a:rPr lang="en-US" altLang="en-US" sz="2000" dirty="0">
                <a:latin typeface="Times New Roman" panose="02020603050405020304" pitchFamily="18" charset="0"/>
                <a:cs typeface="Times New Roman" panose="02020603050405020304" pitchFamily="18" charset="0"/>
              </a:rPr>
              <a:t> are typically the first to arrive at a crime scene. They are responsible for securing the scene so no evidence is destroyed and detaining persons of interest in the crime.</a:t>
            </a:r>
          </a:p>
          <a:p>
            <a:pPr algn="just"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The </a:t>
            </a:r>
            <a:r>
              <a:rPr lang="en-US" altLang="en-US" sz="2000" b="1" dirty="0">
                <a:latin typeface="Times New Roman" panose="02020603050405020304" pitchFamily="18" charset="0"/>
                <a:cs typeface="Times New Roman" panose="02020603050405020304" pitchFamily="18" charset="0"/>
              </a:rPr>
              <a:t>CSI UNIT</a:t>
            </a:r>
            <a:r>
              <a:rPr lang="en-US" altLang="en-US" sz="2000" dirty="0">
                <a:latin typeface="Times New Roman" panose="02020603050405020304" pitchFamily="18" charset="0"/>
                <a:cs typeface="Times New Roman" panose="02020603050405020304" pitchFamily="18" charset="0"/>
              </a:rPr>
              <a:t> documents the crime scene in detail and collects any physical evidence. </a:t>
            </a:r>
          </a:p>
          <a:p>
            <a:pPr algn="just"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The </a:t>
            </a:r>
            <a:r>
              <a:rPr lang="en-US" altLang="en-US" sz="2000" b="1" dirty="0">
                <a:latin typeface="Times New Roman" panose="02020603050405020304" pitchFamily="18" charset="0"/>
                <a:cs typeface="Times New Roman" panose="02020603050405020304" pitchFamily="18" charset="0"/>
              </a:rPr>
              <a:t>DISTRICT ATTORNEY</a:t>
            </a:r>
            <a:r>
              <a:rPr lang="en-US" altLang="en-US" sz="2000" dirty="0">
                <a:latin typeface="Times New Roman" panose="02020603050405020304" pitchFamily="18" charset="0"/>
                <a:cs typeface="Times New Roman" panose="02020603050405020304" pitchFamily="18" charset="0"/>
              </a:rPr>
              <a:t> is often present to help determine if any search warrants are required to proceed and obtains those warrants from a judge. </a:t>
            </a:r>
          </a:p>
          <a:p>
            <a:pPr algn="just"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The </a:t>
            </a:r>
            <a:r>
              <a:rPr lang="en-US" altLang="en-US" sz="2000" b="1" dirty="0">
                <a:latin typeface="Times New Roman" panose="02020603050405020304" pitchFamily="18" charset="0"/>
                <a:cs typeface="Times New Roman" panose="02020603050405020304" pitchFamily="18" charset="0"/>
              </a:rPr>
              <a:t>MEDICAL EXAMINER</a:t>
            </a:r>
            <a:r>
              <a:rPr lang="en-US" altLang="en-US" sz="2000" dirty="0">
                <a:latin typeface="Times New Roman" panose="02020603050405020304" pitchFamily="18" charset="0"/>
                <a:cs typeface="Times New Roman" panose="02020603050405020304" pitchFamily="18" charset="0"/>
              </a:rPr>
              <a:t> (if a homicide) may or may not be present to determine a preliminary cause of death. </a:t>
            </a:r>
          </a:p>
          <a:p>
            <a:pPr algn="just"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SPECIALISTS</a:t>
            </a:r>
            <a:r>
              <a:rPr lang="en-US" altLang="en-US" sz="2000" dirty="0">
                <a:latin typeface="Times New Roman" panose="02020603050405020304" pitchFamily="18" charset="0"/>
                <a:cs typeface="Times New Roman" panose="02020603050405020304" pitchFamily="18" charset="0"/>
              </a:rPr>
              <a:t> (forensic entomologists, anthropologists, or psychologists) may be called in if the evidence requires expert analysis. </a:t>
            </a:r>
          </a:p>
          <a:p>
            <a:pPr algn="just"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DETECTIVES</a:t>
            </a:r>
            <a:r>
              <a:rPr lang="en-US" altLang="en-US" sz="2000" dirty="0">
                <a:latin typeface="Times New Roman" panose="02020603050405020304" pitchFamily="18" charset="0"/>
                <a:cs typeface="Times New Roman" panose="02020603050405020304" pitchFamily="18" charset="0"/>
              </a:rPr>
              <a:t> interview witnesses and consult with the CSI unit. They investigate the crime by following leads provided by witnesses and physical evidence. </a:t>
            </a:r>
            <a:endParaRPr lang="en-US" altLang="en-US" sz="2000" dirty="0"/>
          </a:p>
        </p:txBody>
      </p:sp>
      <p:sp>
        <p:nvSpPr>
          <p:cNvPr id="7171" name="TextBox 3">
            <a:extLst>
              <a:ext uri="{FF2B5EF4-FFF2-40B4-BE49-F238E27FC236}">
                <a16:creationId xmlns:a16="http://schemas.microsoft.com/office/drawing/2014/main" id="{B6D9444D-B31C-4AE6-BC89-CEBA93E8586A}"/>
              </a:ext>
            </a:extLst>
          </p:cNvPr>
          <p:cNvSpPr txBox="1">
            <a:spLocks noChangeArrowheads="1"/>
          </p:cNvSpPr>
          <p:nvPr/>
        </p:nvSpPr>
        <p:spPr bwMode="auto">
          <a:xfrm>
            <a:off x="228600" y="6400800"/>
            <a:ext cx="678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latin typeface="Times New Roman" panose="02020603050405020304" pitchFamily="18" charset="0"/>
                <a:cs typeface="Times New Roman" panose="02020603050405020304" pitchFamily="18" charset="0"/>
              </a:rPr>
              <a:t>Source: http://science.howstuffworks.com/csi.htm</a:t>
            </a:r>
          </a:p>
        </p:txBody>
      </p:sp>
      <p:sp>
        <p:nvSpPr>
          <p:cNvPr id="7172" name="Text Box 4">
            <a:extLst>
              <a:ext uri="{FF2B5EF4-FFF2-40B4-BE49-F238E27FC236}">
                <a16:creationId xmlns:a16="http://schemas.microsoft.com/office/drawing/2014/main" id="{2615EE5A-E38A-4370-8062-D7B155A324ED}"/>
              </a:ext>
            </a:extLst>
          </p:cNvPr>
          <p:cNvSpPr txBox="1">
            <a:spLocks noChangeArrowheads="1"/>
          </p:cNvSpPr>
          <p:nvPr/>
        </p:nvSpPr>
        <p:spPr bwMode="auto">
          <a:xfrm>
            <a:off x="0" y="0"/>
            <a:ext cx="9144000" cy="534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b="1">
                <a:latin typeface="Times New Roman" panose="02020603050405020304" pitchFamily="18" charset="0"/>
              </a:rPr>
              <a:t>Crime Scene Personnel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49DB7956-A0A6-4598-9376-02189BBD6D02}"/>
              </a:ext>
            </a:extLst>
          </p:cNvPr>
          <p:cNvSpPr>
            <a:spLocks noGrp="1" noChangeArrowheads="1"/>
          </p:cNvSpPr>
          <p:nvPr>
            <p:ph type="body" idx="1"/>
          </p:nvPr>
        </p:nvSpPr>
        <p:spPr>
          <a:xfrm>
            <a:off x="152400" y="914400"/>
            <a:ext cx="8839200" cy="5715000"/>
          </a:xfrm>
        </p:spPr>
        <p:txBody>
          <a:bodyPr/>
          <a:lstStyle/>
          <a:p>
            <a:pPr algn="just" eaLnBrk="1" hangingPunct="1">
              <a:lnSpc>
                <a:spcPct val="80000"/>
              </a:lnSpc>
              <a:buFontTx/>
              <a:buNone/>
              <a:defRPr/>
            </a:pPr>
            <a:r>
              <a:rPr lang="en-US" sz="2400" b="1" i="1" dirty="0">
                <a:latin typeface="Times New Roman" pitchFamily="18" charset="0"/>
              </a:rPr>
              <a:t>Step 1: Interview</a:t>
            </a:r>
          </a:p>
          <a:p>
            <a:pPr algn="just" eaLnBrk="1" hangingPunct="1">
              <a:lnSpc>
                <a:spcPct val="80000"/>
              </a:lnSpc>
              <a:buFontTx/>
              <a:buNone/>
              <a:defRPr/>
            </a:pPr>
            <a:endParaRPr lang="en-US" sz="900" b="1" i="1" dirty="0">
              <a:latin typeface="Times New Roman" pitchFamily="18" charset="0"/>
            </a:endParaRPr>
          </a:p>
          <a:p>
            <a:pPr marL="0" algn="just" eaLnBrk="1" hangingPunct="1">
              <a:lnSpc>
                <a:spcPct val="80000"/>
              </a:lnSpc>
              <a:spcBef>
                <a:spcPts val="0"/>
              </a:spcBef>
              <a:buFontTx/>
              <a:buNone/>
              <a:defRPr/>
            </a:pPr>
            <a:r>
              <a:rPr lang="en-US" sz="1800" dirty="0">
                <a:latin typeface="Times New Roman" pitchFamily="18" charset="0"/>
              </a:rPr>
              <a:t>The first step in investigating a crime scene is to interview the first officer at the scene or the victim to determine what allegedly happened, what crime took place, and how was the crime committed. This information may not be factual information but it will give the investigators a place to start. </a:t>
            </a:r>
          </a:p>
          <a:p>
            <a:pPr algn="just" eaLnBrk="1" hangingPunct="1">
              <a:lnSpc>
                <a:spcPct val="80000"/>
              </a:lnSpc>
              <a:buFontTx/>
              <a:buNone/>
              <a:defRPr/>
            </a:pPr>
            <a:endParaRPr lang="en-US" sz="1600" dirty="0">
              <a:latin typeface="Times New Roman" pitchFamily="18" charset="0"/>
            </a:endParaRPr>
          </a:p>
          <a:p>
            <a:pPr algn="just" eaLnBrk="1" hangingPunct="1">
              <a:lnSpc>
                <a:spcPct val="80000"/>
              </a:lnSpc>
              <a:buFontTx/>
              <a:buNone/>
              <a:defRPr/>
            </a:pPr>
            <a:r>
              <a:rPr lang="en-US" sz="2400" b="1" i="1" dirty="0">
                <a:latin typeface="Times New Roman" pitchFamily="18" charset="0"/>
              </a:rPr>
              <a:t>Step 2: Examine</a:t>
            </a:r>
          </a:p>
          <a:p>
            <a:pPr marL="0" algn="just" eaLnBrk="1" hangingPunct="1">
              <a:lnSpc>
                <a:spcPct val="80000"/>
              </a:lnSpc>
              <a:spcBef>
                <a:spcPts val="0"/>
              </a:spcBef>
              <a:buFontTx/>
              <a:buNone/>
              <a:defRPr/>
            </a:pPr>
            <a:r>
              <a:rPr lang="en-US" sz="1800" dirty="0">
                <a:latin typeface="Times New Roman" pitchFamily="18" charset="0"/>
              </a:rPr>
              <a:t>The second step in the investigation of a crime scene, which will help identify possible evidence, identify the point of entry and point of exit, and outline the general layout of the crime scene. </a:t>
            </a:r>
          </a:p>
          <a:p>
            <a:pPr eaLnBrk="1" hangingPunct="1">
              <a:lnSpc>
                <a:spcPct val="80000"/>
              </a:lnSpc>
              <a:buFontTx/>
              <a:buNone/>
              <a:defRPr/>
            </a:pPr>
            <a:endParaRPr lang="en-US" sz="1600" b="1" i="1" dirty="0">
              <a:latin typeface="Times New Roman" pitchFamily="18" charset="0"/>
            </a:endParaRPr>
          </a:p>
          <a:p>
            <a:pPr eaLnBrk="1" hangingPunct="1">
              <a:lnSpc>
                <a:spcPct val="80000"/>
              </a:lnSpc>
              <a:buFontTx/>
              <a:buNone/>
              <a:defRPr/>
            </a:pPr>
            <a:r>
              <a:rPr lang="en-US" sz="2400" b="1" i="1" dirty="0">
                <a:latin typeface="Times New Roman" pitchFamily="18" charset="0"/>
              </a:rPr>
              <a:t>Step 3: Document</a:t>
            </a:r>
          </a:p>
          <a:p>
            <a:pPr marL="0" algn="just" eaLnBrk="1" hangingPunct="1">
              <a:lnSpc>
                <a:spcPct val="80000"/>
              </a:lnSpc>
              <a:spcBef>
                <a:spcPts val="0"/>
              </a:spcBef>
              <a:buFontTx/>
              <a:buNone/>
              <a:defRPr/>
            </a:pPr>
            <a:r>
              <a:rPr lang="en-US" sz="1800" dirty="0">
                <a:latin typeface="Times New Roman" pitchFamily="18" charset="0"/>
              </a:rPr>
              <a:t>The third step in the protocol involves creating a pictorial record of the scene as well as a rough sketch to demonstrate the layout of the crime scene and to identify the exact position of the deceased victim or other evidence within the crime scene. </a:t>
            </a:r>
          </a:p>
          <a:p>
            <a:pPr eaLnBrk="1" hangingPunct="1">
              <a:lnSpc>
                <a:spcPct val="80000"/>
              </a:lnSpc>
              <a:buFontTx/>
              <a:buNone/>
              <a:defRPr/>
            </a:pPr>
            <a:endParaRPr lang="en-US" sz="1600" b="1" i="1" dirty="0">
              <a:latin typeface="Times New Roman" pitchFamily="18" charset="0"/>
            </a:endParaRPr>
          </a:p>
          <a:p>
            <a:pPr eaLnBrk="1" hangingPunct="1">
              <a:lnSpc>
                <a:spcPct val="80000"/>
              </a:lnSpc>
              <a:buFontTx/>
              <a:buNone/>
              <a:defRPr/>
            </a:pPr>
            <a:r>
              <a:rPr lang="en-US" sz="2400" b="1" i="1" dirty="0">
                <a:latin typeface="Times New Roman" pitchFamily="18" charset="0"/>
              </a:rPr>
              <a:t>Step 4: Process</a:t>
            </a:r>
          </a:p>
          <a:p>
            <a:pPr marL="0" algn="just" eaLnBrk="1" hangingPunct="1">
              <a:lnSpc>
                <a:spcPct val="80000"/>
              </a:lnSpc>
              <a:spcBef>
                <a:spcPts val="0"/>
              </a:spcBef>
              <a:buFontTx/>
              <a:buNone/>
              <a:defRPr/>
            </a:pPr>
            <a:r>
              <a:rPr lang="en-US" sz="1800" dirty="0">
                <a:latin typeface="Times New Roman" pitchFamily="18" charset="0"/>
              </a:rPr>
              <a:t>This is the last step in the protocol. The crime scene technician will process the crime scene for evidence, both physical and testimonial evidence. It is the crime scene technicians responsibility to identify, evaluate and collect physical evidence from the crime scene for further analysis by a crime laboratory. </a:t>
            </a:r>
          </a:p>
        </p:txBody>
      </p:sp>
      <p:sp>
        <p:nvSpPr>
          <p:cNvPr id="8195" name="Text Box 4">
            <a:extLst>
              <a:ext uri="{FF2B5EF4-FFF2-40B4-BE49-F238E27FC236}">
                <a16:creationId xmlns:a16="http://schemas.microsoft.com/office/drawing/2014/main" id="{BB1D3CF9-DEE6-4220-A5DA-AB5F8DE146AC}"/>
              </a:ext>
            </a:extLst>
          </p:cNvPr>
          <p:cNvSpPr txBox="1">
            <a:spLocks noChangeArrowheads="1"/>
          </p:cNvSpPr>
          <p:nvPr/>
        </p:nvSpPr>
        <p:spPr bwMode="auto">
          <a:xfrm>
            <a:off x="0" y="0"/>
            <a:ext cx="9144000" cy="534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b="1">
                <a:latin typeface="Times New Roman" panose="02020603050405020304" pitchFamily="18" charset="0"/>
              </a:rPr>
              <a:t>Crime Scene Protocol</a:t>
            </a:r>
          </a:p>
        </p:txBody>
      </p:sp>
      <p:sp>
        <p:nvSpPr>
          <p:cNvPr id="8196" name="Text Box 5">
            <a:extLst>
              <a:ext uri="{FF2B5EF4-FFF2-40B4-BE49-F238E27FC236}">
                <a16:creationId xmlns:a16="http://schemas.microsoft.com/office/drawing/2014/main" id="{385A833A-1AD0-4C0A-ABE1-E0B7E20F9D79}"/>
              </a:ext>
            </a:extLst>
          </p:cNvPr>
          <p:cNvSpPr txBox="1">
            <a:spLocks noChangeArrowheads="1"/>
          </p:cNvSpPr>
          <p:nvPr/>
        </p:nvSpPr>
        <p:spPr bwMode="auto">
          <a:xfrm>
            <a:off x="26670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latin typeface="Times New Roman" panose="02020603050405020304" pitchFamily="18" charset="0"/>
              </a:rPr>
              <a:t>Adapted from http://www.feinc.net/cs-proc.htm</a:t>
            </a:r>
          </a:p>
        </p:txBody>
      </p:sp>
      <p:pic>
        <p:nvPicPr>
          <p:cNvPr id="8197" name="Picture 6" descr="C:\Users\Tracy\AppData\Local\Microsoft\Windows\Temporary Internet Files\Content.IE5\S5KGZE2D\MCj04260680000[1].wmf">
            <a:hlinkClick r:id="rId2"/>
            <a:extLst>
              <a:ext uri="{FF2B5EF4-FFF2-40B4-BE49-F238E27FC236}">
                <a16:creationId xmlns:a16="http://schemas.microsoft.com/office/drawing/2014/main" id="{81F73FD8-2702-4E8F-A991-9B3AE0009DD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01000" y="228600"/>
            <a:ext cx="890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70D3E7E9-E023-41C3-91BB-0EEA923A0BEC}"/>
              </a:ext>
            </a:extLst>
          </p:cNvPr>
          <p:cNvSpPr txBox="1">
            <a:spLocks noChangeArrowheads="1"/>
          </p:cNvSpPr>
          <p:nvPr/>
        </p:nvSpPr>
        <p:spPr bwMode="auto">
          <a:xfrm>
            <a:off x="228600" y="1066800"/>
            <a:ext cx="8686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r>
              <a:rPr lang="en-US" altLang="en-US" sz="1800" b="1">
                <a:latin typeface="Times New Roman" panose="02020603050405020304" pitchFamily="18" charset="0"/>
              </a:rPr>
              <a:t>Drug Chemistry</a:t>
            </a:r>
            <a:r>
              <a:rPr lang="en-US" altLang="en-US" sz="1800">
                <a:latin typeface="Times New Roman" panose="02020603050405020304" pitchFamily="18" charset="0"/>
              </a:rPr>
              <a:t> – Determines the presence of controlled substances and the identification of marijuana</a:t>
            </a:r>
          </a:p>
          <a:p>
            <a:pPr algn="just" eaLnBrk="1" hangingPunct="1">
              <a:spcBef>
                <a:spcPct val="25000"/>
              </a:spcBef>
              <a:buFontTx/>
              <a:buNone/>
            </a:pPr>
            <a:r>
              <a:rPr lang="en-US" altLang="en-US" sz="1800" b="1">
                <a:latin typeface="Times New Roman" panose="02020603050405020304" pitchFamily="18" charset="0"/>
              </a:rPr>
              <a:t>Trace Chemistry</a:t>
            </a:r>
            <a:r>
              <a:rPr lang="en-US" altLang="en-US" sz="1800">
                <a:latin typeface="Times New Roman" panose="02020603050405020304" pitchFamily="18" charset="0"/>
              </a:rPr>
              <a:t> - Identification and comparison of materials from fires, explosions, paints, and glass.</a:t>
            </a:r>
          </a:p>
          <a:p>
            <a:pPr algn="just" eaLnBrk="1" hangingPunct="1">
              <a:spcBef>
                <a:spcPct val="25000"/>
              </a:spcBef>
              <a:buFontTx/>
              <a:buNone/>
            </a:pPr>
            <a:r>
              <a:rPr lang="en-US" altLang="en-US" sz="1800" b="1">
                <a:latin typeface="Times New Roman" panose="02020603050405020304" pitchFamily="18" charset="0"/>
              </a:rPr>
              <a:t>Microscopy</a:t>
            </a:r>
            <a:r>
              <a:rPr lang="en-US" altLang="en-US" sz="1800">
                <a:latin typeface="Times New Roman" panose="02020603050405020304" pitchFamily="18" charset="0"/>
              </a:rPr>
              <a:t> – Microscopic identification and comparison of evidence, such as hairs, fibers, woods, soils, building materials, insulation and other materials.</a:t>
            </a:r>
          </a:p>
          <a:p>
            <a:pPr algn="just" eaLnBrk="1" hangingPunct="1">
              <a:spcBef>
                <a:spcPct val="25000"/>
              </a:spcBef>
              <a:buFontTx/>
              <a:buNone/>
            </a:pPr>
            <a:r>
              <a:rPr lang="en-US" altLang="en-US" sz="1800" b="1">
                <a:latin typeface="Times New Roman" panose="02020603050405020304" pitchFamily="18" charset="0"/>
              </a:rPr>
              <a:t>Biology/DNA</a:t>
            </a:r>
            <a:r>
              <a:rPr lang="en-US" altLang="en-US" sz="1800">
                <a:latin typeface="Times New Roman" panose="02020603050405020304" pitchFamily="18" charset="0"/>
              </a:rPr>
              <a:t> – Analysis of body fluids and dried stains such as blood, semen, and saliva.</a:t>
            </a:r>
          </a:p>
          <a:p>
            <a:pPr algn="just" eaLnBrk="1" hangingPunct="1">
              <a:spcBef>
                <a:spcPct val="25000"/>
              </a:spcBef>
              <a:buFontTx/>
              <a:buNone/>
            </a:pPr>
            <a:r>
              <a:rPr lang="en-US" altLang="en-US" sz="1800" b="1">
                <a:latin typeface="Times New Roman" panose="02020603050405020304" pitchFamily="18" charset="0"/>
              </a:rPr>
              <a:t>Toxicology</a:t>
            </a:r>
            <a:r>
              <a:rPr lang="en-US" altLang="en-US" sz="1800">
                <a:latin typeface="Times New Roman" panose="02020603050405020304" pitchFamily="18" charset="0"/>
              </a:rPr>
              <a:t> – Tests body fluids and tissues to determine the presence of drugs and poisons.</a:t>
            </a:r>
          </a:p>
          <a:p>
            <a:pPr algn="just" eaLnBrk="1" hangingPunct="1">
              <a:spcBef>
                <a:spcPct val="25000"/>
              </a:spcBef>
              <a:buFontTx/>
              <a:buNone/>
            </a:pPr>
            <a:r>
              <a:rPr lang="en-US" altLang="en-US" sz="1800" b="1">
                <a:latin typeface="Times New Roman" panose="02020603050405020304" pitchFamily="18" charset="0"/>
              </a:rPr>
              <a:t>Latent Prints</a:t>
            </a:r>
            <a:r>
              <a:rPr lang="en-US" altLang="en-US" sz="1800">
                <a:latin typeface="Times New Roman" panose="02020603050405020304" pitchFamily="18" charset="0"/>
              </a:rPr>
              <a:t> - Identification and comparison of fingerprints or other hidden impressions from sources like feet, shoes, ears, lips or the tread on vehicle tires. </a:t>
            </a:r>
          </a:p>
          <a:p>
            <a:pPr algn="just" eaLnBrk="1" hangingPunct="1">
              <a:spcBef>
                <a:spcPct val="25000"/>
              </a:spcBef>
              <a:buFontTx/>
              <a:buNone/>
            </a:pPr>
            <a:r>
              <a:rPr lang="en-US" altLang="en-US" sz="1800" b="1">
                <a:latin typeface="Times New Roman" panose="02020603050405020304" pitchFamily="18" charset="0"/>
              </a:rPr>
              <a:t>Ballistics (Firearms) </a:t>
            </a:r>
            <a:r>
              <a:rPr lang="en-US" altLang="en-US" sz="1800">
                <a:latin typeface="Times New Roman" panose="02020603050405020304" pitchFamily="18" charset="0"/>
              </a:rPr>
              <a:t>– Study of bullets and ammunition through the comparison of fired bullets, cartridges, guns, and gunpowder patterns on people and objects.</a:t>
            </a:r>
          </a:p>
          <a:p>
            <a:pPr algn="just" eaLnBrk="1" hangingPunct="1">
              <a:spcBef>
                <a:spcPct val="25000"/>
              </a:spcBef>
              <a:buFontTx/>
              <a:buNone/>
            </a:pPr>
            <a:r>
              <a:rPr lang="en-US" altLang="en-US" sz="1800" b="1">
                <a:latin typeface="Times New Roman" panose="02020603050405020304" pitchFamily="18" charset="0"/>
              </a:rPr>
              <a:t>Toolmarks</a:t>
            </a:r>
            <a:r>
              <a:rPr lang="en-US" altLang="en-US" sz="1800">
                <a:latin typeface="Times New Roman" panose="02020603050405020304" pitchFamily="18" charset="0"/>
              </a:rPr>
              <a:t> – Examines marks left by tools on objects at a crime scene or on a victim, such as a hammer used to break a door or a screwdriver used to pick a lock.</a:t>
            </a:r>
          </a:p>
          <a:p>
            <a:pPr algn="just" eaLnBrk="1" hangingPunct="1">
              <a:spcBef>
                <a:spcPct val="25000"/>
              </a:spcBef>
              <a:buFontTx/>
              <a:buNone/>
            </a:pPr>
            <a:r>
              <a:rPr lang="en-US" altLang="en-US" sz="1800" b="1">
                <a:latin typeface="Times New Roman" panose="02020603050405020304" pitchFamily="18" charset="0"/>
              </a:rPr>
              <a:t>Questioned Documents</a:t>
            </a:r>
            <a:r>
              <a:rPr lang="en-US" altLang="en-US" sz="1800">
                <a:latin typeface="Times New Roman" panose="02020603050405020304" pitchFamily="18" charset="0"/>
              </a:rPr>
              <a:t> - Examination of documents to compare handwriting, ink, paper, writing instruments, printers, and other characteristics that would help to identify its origin.</a:t>
            </a:r>
          </a:p>
        </p:txBody>
      </p:sp>
      <p:sp>
        <p:nvSpPr>
          <p:cNvPr id="9219" name="Rectangle 3">
            <a:extLst>
              <a:ext uri="{FF2B5EF4-FFF2-40B4-BE49-F238E27FC236}">
                <a16:creationId xmlns:a16="http://schemas.microsoft.com/office/drawing/2014/main" id="{FDB30326-4C22-4DDB-82A6-D536E03F4E05}"/>
              </a:ext>
            </a:extLst>
          </p:cNvPr>
          <p:cNvSpPr>
            <a:spLocks noChangeArrowheads="1"/>
          </p:cNvSpPr>
          <p:nvPr/>
        </p:nvSpPr>
        <p:spPr bwMode="auto">
          <a:xfrm>
            <a:off x="139700" y="76200"/>
            <a:ext cx="4889500"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tx2"/>
                </a:solidFill>
                <a:latin typeface="Times New Roman" panose="02020603050405020304" pitchFamily="18" charset="0"/>
              </a:rPr>
              <a:t>Investigating the Evidence</a:t>
            </a:r>
          </a:p>
        </p:txBody>
      </p:sp>
      <p:sp>
        <p:nvSpPr>
          <p:cNvPr id="9220" name="Text Box 4">
            <a:extLst>
              <a:ext uri="{FF2B5EF4-FFF2-40B4-BE49-F238E27FC236}">
                <a16:creationId xmlns:a16="http://schemas.microsoft.com/office/drawing/2014/main" id="{C6893A63-12A5-4515-9C1E-2FCDDCABE9F9}"/>
              </a:ext>
            </a:extLst>
          </p:cNvPr>
          <p:cNvSpPr txBox="1">
            <a:spLocks noChangeArrowheads="1"/>
          </p:cNvSpPr>
          <p:nvPr/>
        </p:nvSpPr>
        <p:spPr bwMode="auto">
          <a:xfrm>
            <a:off x="5105400" y="65532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10000"/>
              </a:spcBef>
              <a:buFontTx/>
              <a:buNone/>
            </a:pPr>
            <a:r>
              <a:rPr lang="en-US" altLang="en-US" sz="1400">
                <a:latin typeface="Times New Roman" panose="02020603050405020304" pitchFamily="18" charset="0"/>
              </a:rPr>
              <a:t>Source: http://www.isp.state.il.us/forensics/</a:t>
            </a:r>
          </a:p>
        </p:txBody>
      </p:sp>
      <p:sp>
        <p:nvSpPr>
          <p:cNvPr id="9221" name="Text Box 5">
            <a:extLst>
              <a:ext uri="{FF2B5EF4-FFF2-40B4-BE49-F238E27FC236}">
                <a16:creationId xmlns:a16="http://schemas.microsoft.com/office/drawing/2014/main" id="{12CCDA84-950F-4704-B0A0-1CBAAA658D29}"/>
              </a:ext>
            </a:extLst>
          </p:cNvPr>
          <p:cNvSpPr txBox="1">
            <a:spLocks noChangeArrowheads="1"/>
          </p:cNvSpPr>
          <p:nvPr/>
        </p:nvSpPr>
        <p:spPr bwMode="auto">
          <a:xfrm>
            <a:off x="5334000" y="152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latin typeface="Times New Roman" panose="02020603050405020304" pitchFamily="18" charset="0"/>
              </a:rPr>
              <a:t>Forensic Science disciplines at the </a:t>
            </a:r>
            <a:br>
              <a:rPr lang="en-US" altLang="en-US" sz="1800">
                <a:latin typeface="Times New Roman" panose="02020603050405020304" pitchFamily="18" charset="0"/>
              </a:rPr>
            </a:br>
            <a:r>
              <a:rPr lang="en-US" altLang="en-US" sz="1800">
                <a:latin typeface="Times New Roman" panose="02020603050405020304" pitchFamily="18" charset="0"/>
              </a:rPr>
              <a:t>Illinois State Police Crime Labs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22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1047</Words>
  <Application>Microsoft Office PowerPoint</Application>
  <PresentationFormat>On-screen Show (4:3)</PresentationFormat>
  <Paragraphs>74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Arial Rounded MT Bold</vt:lpstr>
      <vt:lpstr>Times New Roman</vt:lpstr>
      <vt:lpstr>Default Design</vt:lpstr>
      <vt:lpstr>PowerPoint Presentation</vt:lpstr>
      <vt:lpstr>PowerPoint Presentation</vt:lpstr>
      <vt:lpstr>Types of Evidence</vt:lpstr>
      <vt:lpstr>Types of Evidence</vt:lpstr>
      <vt:lpstr>Important Vocabulary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von Trapp, Curtis</cp:lastModifiedBy>
  <cp:revision>181</cp:revision>
  <dcterms:created xsi:type="dcterms:W3CDTF">2006-07-31T19:56:27Z</dcterms:created>
  <dcterms:modified xsi:type="dcterms:W3CDTF">2020-02-03T02:48:33Z</dcterms:modified>
</cp:coreProperties>
</file>