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8" r:id="rId3"/>
    <p:sldId id="257" r:id="rId4"/>
    <p:sldId id="258" r:id="rId5"/>
    <p:sldId id="272" r:id="rId6"/>
    <p:sldId id="260" r:id="rId7"/>
    <p:sldId id="261" r:id="rId8"/>
    <p:sldId id="284" r:id="rId9"/>
    <p:sldId id="262" r:id="rId10"/>
    <p:sldId id="263" r:id="rId11"/>
    <p:sldId id="264" r:id="rId12"/>
    <p:sldId id="265" r:id="rId13"/>
    <p:sldId id="274" r:id="rId14"/>
    <p:sldId id="266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67" r:id="rId38"/>
    <p:sldId id="268" r:id="rId39"/>
    <p:sldId id="269" r:id="rId40"/>
  </p:sldIdLst>
  <p:sldSz cx="9144000" cy="6858000" type="screen4x3"/>
  <p:notesSz cx="6858000" cy="9083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33"/>
    <a:srgbClr val="FF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0D5BF7-821C-4E52-922D-99B8DD5C77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A1C9B-FAE6-4733-97A1-8FFC1790D1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B9082B-682F-4450-862F-EA445506C0C3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33914-C578-4E67-810C-095FF5B671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7BAF4-3AB7-4AFE-B298-2E4C3A9A38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62B40F-E1DC-4AE3-B285-662BCA50BD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4A6BEB2-7F63-4AE8-9FF2-105778A03D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E966AC5-89EC-4D26-BB3C-26B2333D5B7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9A03DAC-8566-4A27-8F7D-D008A6FC5A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3425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B400B42A-7EB9-45DE-BE64-79EAFBF285A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825"/>
            <a:ext cx="5486400" cy="4087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495FA31-D392-4860-AD7C-E3BB28A73A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B0E8D3D1-F71C-44AA-9397-DD01C1B07A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8063"/>
            <a:ext cx="2971800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2C8C7B2-473C-4D18-9C4A-FE4CE3E1E3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2115204-85B0-419C-8DBF-EAA1A7E5B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2B6EA0-9263-426E-BB98-C9CE99FE7DE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072DE82-ED37-43DD-91A6-97686FD8C2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F47171E-B283-4350-8811-23C66D500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7726DBB-FC8A-47EE-B555-339A685254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2F55CA-6D8E-4426-8A0E-6DDAB18B39B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57F0AB4-4F33-46DA-8486-A9F1613D3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B54AEDE1-C2D3-4FEC-BB55-C2BB0FBBB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7CB37B1F-938A-47AE-B227-51F8522C8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893A80-61BD-41F4-9D84-49F4658D4B00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1FCBAD2-B632-4DDD-81E2-366AFC897A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2A71373-E5B5-473E-A2F5-B55333D06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A6415181-447E-4E59-9258-4E62377AE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62176E-F0FD-420B-84D3-94CD517838EF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A884BE2-A3F5-4BFC-AA34-86686F4A2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F1EEF27F-7F52-47CE-9131-1D6B094DE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C38658D8-731D-46F0-A807-7BCCF747C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332F36-27E0-4B17-8288-27B1D62A5E39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635099EF-3556-47CF-AD76-71233C4214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A2782580-E384-448F-84DD-B5A1A0CA28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5E61F2A-F558-4D90-9B8A-9CEEB17F0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2B9747-3A04-4ED3-8E10-CB746064CB9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142C3B5-CBD5-42A4-BC9E-8A9C738E65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92334F4-0CC7-4247-AE91-89908C80C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3ACD4ED-5F6D-47AB-A613-5ECAA3BE42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BEA89E-96B3-4161-A872-5CF13C0229E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2E135B1-58F0-4965-83FC-891FAFCAEC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0054282-DCCE-4BC8-A995-95A93FD1E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C2B980F-4186-4336-A3B3-23A934139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B9F452-522D-4F9C-8B0B-E7EEA8C9BB4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A0E79DA-C4F6-42DC-9779-826DF8BD8B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8896284-0F7F-43B2-9C9E-FC23C9BC7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E0E4E1D-8351-4EEB-B56D-304B15F8D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A476B9-0706-4E99-A67B-07A82EDA269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0B9E7A8-B734-45B4-A5C3-698C82C7D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E8A7D5C-7C22-4BC3-8D2E-8A16D0CDB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CE91074-AA89-4DCA-9AD1-F5B294618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7B15EC-B5E7-4942-AF58-6778AEC3E0C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F7BA180-1AAE-4ACA-87C7-6871C246A9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67B7B00-CD4D-43EB-9651-20E24AC76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733F74F3-43EA-49A4-88D9-1E1E71BD2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CF09C2-A2D8-4E6B-86A5-D45D1975CE9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3691B86-2690-4D4D-945F-DF99D39509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2386DFE-E217-4C6A-85C7-B911F48FF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B36D8F6-EDD6-4601-A54C-67ED3FE9BF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79AD2D-CBC0-421A-92FB-B0F588DA524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C375EAF-3EE0-4851-B86E-ABDE8B478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783E0A1-BB00-421E-9DF7-69C0A8885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1E1AE3D-8B2E-4A75-9E6B-B0B7D0E9FD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D5F05F-2A2E-4E2B-BB16-0CD8FFD0765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1A99885-1353-4FDB-8833-5A4DCC2944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E4AB50A-E0CD-4DE8-BFC7-1203BCCCD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DA0D8F-A909-49F2-A5D1-0647E1AA58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2989E8-4219-4CAA-9F1A-E560EC115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F0E711-0963-457C-9DE6-3A97F2138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20837-FD2A-4347-B422-68868CFD3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85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4992E5-A23D-4B4D-8966-07D4ECCE6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F1015B-E44D-47B5-BF96-360C732BA9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165BE3-7BEE-42B2-B58B-239B5B037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1D63F-4B72-4C9D-8F1D-8C6F75740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88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3C633D-7A56-4350-A2EE-CAEBED2D9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B6B2C6-6967-4D95-8462-3768C98B83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809268-CBAF-4831-B60B-FF1DCEB84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94D5A-A875-4B91-B4E1-95AC1967A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04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494239-360E-4590-884A-B38A7F3FEE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CB775C-2F65-4972-BB3F-E30348D7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AD3B20-78AD-41B6-8661-CFBF335A4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5282F2-2D59-4B7F-8133-E42786A8B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59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62836-B8CE-4CE5-B73E-EA073CF64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ADD4B-A5EE-45A9-AE26-033D89C44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AF3D7-8678-4E87-BD53-1247A7AB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A507AB-9178-40BC-961F-661D715FE6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37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C8F09D-E9C7-4D51-BB3C-806C711E5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759B5A-D8B8-4602-B036-C216A5D68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268DE0-9B42-4F21-8E9C-78AFED026F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97A41-33E6-422A-B3C4-445C18152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20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DF66B3-87D0-496E-9343-B36781FF4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E18D34-D150-4BFA-B6D5-A4C7579C0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F049A6-2852-4437-AA37-3551D2C96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10393-22A4-42CF-B8EA-5DD650494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34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1E98B0-8F19-4CF2-B636-445C62801F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A3B6DD-378C-4438-B6D2-1B68FE69F9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72175E-4484-4B2D-B681-CE7953659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677E0-8632-4E88-981C-BC6D9D5DD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48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3F4820-160B-4A4F-96CF-E126548AE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0D49FA-AB4D-4488-A58D-3593958EF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EE0D5D-B399-4843-8080-4B1A4A267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E3EB3-3A4B-4683-B003-1DD201874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97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261283-A7FC-4A56-8B61-1D0173958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493A1D-47C8-49EA-9D3C-65CD082BB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3DF82A-647C-4800-9E00-32E8AB0B29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A22AB-BDE2-43DD-9875-75CE94100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25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7EF454-7BBC-4D91-8900-0279FD533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0D30C2-2AEC-47CA-B91C-958E8B3778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040FC4-DA4A-47AF-A311-7A79AF896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12A8F-68B7-4869-AFB2-AB413DE06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38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74C957-1717-4DAE-85A1-6DCF19BEC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A096BC-7A29-47A7-8E85-557DE3DB1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48F0E-92EA-43D6-879F-05E52878B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9AF3A-AE11-45B7-A621-17953640F0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85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7A7F75-541A-41FE-8948-6A2770659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19F77A-2221-449E-93F1-7948449EA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E49E9-9DD7-4B0D-A19D-50F3A2ACD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15DDD-F5A3-4319-9D1C-91800CEC47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43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50021"/>
            </a:gs>
            <a:gs pos="50000">
              <a:srgbClr val="FF3300"/>
            </a:gs>
            <a:gs pos="100000">
              <a:srgbClr val="A500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A71EB8-AFF1-4D9C-BFB6-4A0283C99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4F8DDD5-91D2-4A9D-A5A2-FCE8C6613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7C90FB9-7C0F-4A73-8A58-3109B93CA6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6DD0CD-F0FB-469C-B7A2-50482EFEED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E9834BE-9882-468F-9FB4-29C214D772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D001D52-66EE-4E2A-963B-C801680B73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en/0/0d/BPA_ellipse_example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upload.wikimedia.org/wikipedia/en/0/0d/BPA_ellipse_example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94649F1C-7456-4DA8-A508-C2CFA14A5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20C0A00B-5B91-489F-B9B5-5E7AAD5ED6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76400" y="2590800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96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panose="04020404031007020602" pitchFamily="82" charset="0"/>
              </a:rPr>
              <a:t>Blood Spatter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E20E49C9-2CE1-410E-8659-CD9424792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3429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When blood falls on a flat surface</a:t>
            </a:r>
          </a:p>
          <a:p>
            <a:pPr lvl="1" eaLnBrk="1" hangingPunct="1"/>
            <a:r>
              <a:rPr lang="en-US" altLang="en-US"/>
              <a:t>The blood drop will have a curved surface</a:t>
            </a:r>
          </a:p>
          <a:p>
            <a:pPr lvl="1" eaLnBrk="1" hangingPunct="1"/>
            <a:r>
              <a:rPr lang="en-US" altLang="en-US"/>
              <a:t>The blood drop does not totally flatten out</a:t>
            </a:r>
          </a:p>
          <a:p>
            <a:pPr lvl="1" eaLnBrk="1" hangingPunct="1"/>
            <a:r>
              <a:rPr lang="en-US" altLang="en-US"/>
              <a:t>Cohesion- sticking together!</a:t>
            </a:r>
          </a:p>
          <a:p>
            <a:pPr lvl="1" eaLnBrk="1" hangingPunct="1"/>
            <a:r>
              <a:rPr lang="en-US" altLang="en-US"/>
              <a:t>Surface is elastic, giving the top of the blood spatter a spherical shape.</a:t>
            </a: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3CAA5065-572F-4B3C-8C87-5E5DF24A6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33400"/>
            <a:ext cx="4343400" cy="2590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77D333DF-E4A1-4D6E-867F-2E74DD253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4800"/>
            <a:ext cx="2819400" cy="2895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1509" name="Picture 4">
            <a:extLst>
              <a:ext uri="{FF2B5EF4-FFF2-40B4-BE49-F238E27FC236}">
                <a16:creationId xmlns:a16="http://schemas.microsoft.com/office/drawing/2014/main" id="{24C70928-3D8D-407C-976D-6C9ED9939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2514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>
            <a:extLst>
              <a:ext uri="{FF2B5EF4-FFF2-40B4-BE49-F238E27FC236}">
                <a16:creationId xmlns:a16="http://schemas.microsoft.com/office/drawing/2014/main" id="{20115BCB-0FD1-474F-A84B-5C20A1B44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85800"/>
            <a:ext cx="40386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45E2FD16-D542-4F62-8241-DBC7E346F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5800" y="914400"/>
            <a:ext cx="4038600" cy="5638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If any of the blood does overcome cohesion…</a:t>
            </a:r>
          </a:p>
          <a:p>
            <a:pPr lvl="1" eaLnBrk="1" hangingPunct="1"/>
            <a:r>
              <a:rPr lang="en-US" altLang="en-US"/>
              <a:t>Separates from the main droplet of blood</a:t>
            </a:r>
          </a:p>
          <a:p>
            <a:pPr lvl="1" eaLnBrk="1" hangingPunct="1"/>
            <a:r>
              <a:rPr lang="en-US" altLang="en-US"/>
              <a:t>Forms secondary droplets</a:t>
            </a:r>
          </a:p>
          <a:p>
            <a:pPr lvl="1" eaLnBrk="1" hangingPunct="1"/>
            <a:r>
              <a:rPr lang="en-US" altLang="en-US"/>
              <a:t>These are known as Satellites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60F9E232-7357-43D8-9910-B6F1F408D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762000"/>
            <a:ext cx="3733800" cy="5410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2978C284-2017-490C-BF04-85A3A5A2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2786063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F2BB094D-94A6-47CF-A632-299B83967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If blood is dropped onto a smooth surface</a:t>
            </a:r>
          </a:p>
          <a:p>
            <a:pPr lvl="1" eaLnBrk="1" hangingPunct="1"/>
            <a:r>
              <a:rPr lang="en-US" altLang="en-US"/>
              <a:t>Such as glass or marble</a:t>
            </a:r>
          </a:p>
          <a:p>
            <a:pPr lvl="1" eaLnBrk="1" hangingPunct="1"/>
            <a:r>
              <a:rPr lang="en-US" altLang="en-US"/>
              <a:t>The edge of the blood drop is smooth and circular.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If blood is dropped on a porous surface</a:t>
            </a:r>
          </a:p>
          <a:p>
            <a:pPr lvl="1" eaLnBrk="1" hangingPunct="1"/>
            <a:r>
              <a:rPr lang="en-US" altLang="en-US"/>
              <a:t>such as wood or ceiling tile</a:t>
            </a:r>
          </a:p>
          <a:p>
            <a:pPr lvl="1" eaLnBrk="1" hangingPunct="1"/>
            <a:r>
              <a:rPr lang="en-US" altLang="en-US"/>
              <a:t>The edge of the blood drop may form small spikes that are still connected to the main droplet of blood.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BBDF606-CBD8-411D-9EE9-9D25AAE50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Blood Droplets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19B9A8F-ACFA-4975-BDDE-37768A8FC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9438" y="1133475"/>
            <a:ext cx="5105400" cy="4876800"/>
          </a:xfrm>
        </p:spPr>
        <p:txBody>
          <a:bodyPr/>
          <a:lstStyle/>
          <a:p>
            <a:pPr eaLnBrk="1" hangingPunct="1"/>
            <a:r>
              <a:rPr lang="en-US" altLang="en-US" sz="2400"/>
              <a:t>Flat surface – edge of blood drop appears smooth and circular</a:t>
            </a:r>
          </a:p>
          <a:p>
            <a:pPr lvl="1" eaLnBrk="1" hangingPunct="1"/>
            <a:r>
              <a:rPr lang="en-US" altLang="en-US" sz="2200"/>
              <a:t>Glass, marble</a:t>
            </a:r>
          </a:p>
          <a:p>
            <a:pPr eaLnBrk="1" hangingPunct="1"/>
            <a:r>
              <a:rPr lang="en-US" altLang="en-US" sz="2400"/>
              <a:t>Porous surface – edge of drop of blood may form small spikes (extensions) or satellites</a:t>
            </a:r>
          </a:p>
          <a:p>
            <a:pPr lvl="1" eaLnBrk="1" hangingPunct="1"/>
            <a:r>
              <a:rPr lang="en-US" altLang="en-US" sz="2200"/>
              <a:t>Spines – attached to make droplet</a:t>
            </a:r>
          </a:p>
          <a:p>
            <a:pPr lvl="1" eaLnBrk="1" hangingPunct="1"/>
            <a:r>
              <a:rPr lang="en-US" altLang="en-US" sz="2200"/>
              <a:t>Satellites – not attached to main droplet</a:t>
            </a:r>
          </a:p>
        </p:txBody>
      </p:sp>
      <p:pic>
        <p:nvPicPr>
          <p:cNvPr id="27652" name="Picture 6" descr="BPATut18">
            <a:extLst>
              <a:ext uri="{FF2B5EF4-FFF2-40B4-BE49-F238E27FC236}">
                <a16:creationId xmlns:a16="http://schemas.microsoft.com/office/drawing/2014/main" id="{F4FD8D5D-9F69-474A-A449-0C92A2852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048000"/>
            <a:ext cx="23622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BPATut17">
            <a:extLst>
              <a:ext uri="{FF2B5EF4-FFF2-40B4-BE49-F238E27FC236}">
                <a16:creationId xmlns:a16="http://schemas.microsoft.com/office/drawing/2014/main" id="{9120AF7A-3571-4EE8-8C59-A55127BB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52488"/>
            <a:ext cx="1905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BPATut19">
            <a:extLst>
              <a:ext uri="{FF2B5EF4-FFF2-40B4-BE49-F238E27FC236}">
                <a16:creationId xmlns:a16="http://schemas.microsoft.com/office/drawing/2014/main" id="{9F022A92-FEC6-40D2-81A1-1A7E1CAD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48200"/>
            <a:ext cx="232251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54AA4CE5-2909-4CD5-8830-60AEF69E1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05400" y="1752600"/>
            <a:ext cx="3581400" cy="4373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In1909 Dr. John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Glaister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first described the six patterns into which blood spatters could be classified.</a:t>
            </a:r>
            <a:r>
              <a:rPr lang="en-US" dirty="0"/>
              <a:t> </a:t>
            </a: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71D031F7-B481-489B-921A-E4E38BAD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411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D82F176-4D0D-443F-A63A-E48A00723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Six Patterns Blood can be classified: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92FF77F-5ABC-44B6-9DC8-02DED5DE3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848600" cy="4530725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Passive Fall - Blood falling directly to floor at 90-degree angle will produce circular drops, with more secondary satellites being produced if the surface it hits is textured</a:t>
            </a:r>
          </a:p>
        </p:txBody>
      </p:sp>
      <p:pic>
        <p:nvPicPr>
          <p:cNvPr id="30724" name="Picture 4" descr="BPATut7">
            <a:extLst>
              <a:ext uri="{FF2B5EF4-FFF2-40B4-BE49-F238E27FC236}">
                <a16:creationId xmlns:a16="http://schemas.microsoft.com/office/drawing/2014/main" id="{CC9DF085-D265-41D2-8715-773201574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6480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5966BD7-3F79-474A-815D-6FB97FE75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Six Patterns Blood can be classified: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4B269A3-9B10-44D3-A893-F11F2736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6764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 startAt="2"/>
            </a:pPr>
            <a:r>
              <a:rPr lang="en-US" altLang="en-US"/>
              <a:t>Arterial spurts or gushes – typically found on walls or ceilings caused by pumping action of the heart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31748" name="Picture 4" descr="BPATut28">
            <a:extLst>
              <a:ext uri="{FF2B5EF4-FFF2-40B4-BE49-F238E27FC236}">
                <a16:creationId xmlns:a16="http://schemas.microsoft.com/office/drawing/2014/main" id="{DE24723C-F7BD-4CA7-AD63-8880426E9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7239000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97E4F499-BEA0-42F9-82D9-AC09B8581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 startAt="3"/>
            </a:pPr>
            <a:r>
              <a:rPr lang="en-US" altLang="en-US"/>
              <a:t>Splashes – shaped like exclamation points.  </a:t>
            </a:r>
          </a:p>
          <a:p>
            <a:pPr marL="952500" lvl="1" indent="-495300" eaLnBrk="1" hangingPunct="1"/>
            <a:r>
              <a:rPr lang="en-US" altLang="en-US"/>
              <a:t>Shape and position of spatter pattern can help locate the position of the victim at the time of the attack</a:t>
            </a:r>
          </a:p>
          <a:p>
            <a:pPr marL="952500" lvl="1" indent="-495300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0866DF6E-61BF-4D1D-97D2-7DBC542A7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Six Patterns Blood can be classified:</a:t>
            </a:r>
          </a:p>
        </p:txBody>
      </p:sp>
      <p:pic>
        <p:nvPicPr>
          <p:cNvPr id="32772" name="Picture 6" descr="BPATut9">
            <a:extLst>
              <a:ext uri="{FF2B5EF4-FFF2-40B4-BE49-F238E27FC236}">
                <a16:creationId xmlns:a16="http://schemas.microsoft.com/office/drawing/2014/main" id="{E71DB83B-0DC4-4025-B489-082E2A32E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31242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BPATut19">
            <a:extLst>
              <a:ext uri="{FF2B5EF4-FFF2-40B4-BE49-F238E27FC236}">
                <a16:creationId xmlns:a16="http://schemas.microsoft.com/office/drawing/2014/main" id="{451C322F-2C78-47A6-8E90-3C607E3D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4797425"/>
            <a:ext cx="2390775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BPATut24">
            <a:extLst>
              <a:ext uri="{FF2B5EF4-FFF2-40B4-BE49-F238E27FC236}">
                <a16:creationId xmlns:a16="http://schemas.microsoft.com/office/drawing/2014/main" id="{3834F10C-4BBB-4B78-B242-C58C0A7DA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4797425"/>
            <a:ext cx="338931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9013518-EA36-4F33-A573-AEB226FEA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Six Patterns Blood can be classified: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F296AEA-1B04-4B4C-9E2A-8AD12F53F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9812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 startAt="4"/>
            </a:pPr>
            <a:r>
              <a:rPr lang="en-US" altLang="en-US"/>
              <a:t>Smears – left by bleeding victim depositing blood as he or she touches or brushes against a wall or furniture</a:t>
            </a:r>
          </a:p>
          <a:p>
            <a:pPr marL="952500" lvl="1" indent="-495300" eaLnBrk="1" hangingPunct="1"/>
            <a:r>
              <a:rPr lang="en-US" altLang="en-US"/>
              <a:t>transfers</a:t>
            </a:r>
          </a:p>
        </p:txBody>
      </p:sp>
      <p:pic>
        <p:nvPicPr>
          <p:cNvPr id="33796" name="Picture 4" descr="BPATut10">
            <a:extLst>
              <a:ext uri="{FF2B5EF4-FFF2-40B4-BE49-F238E27FC236}">
                <a16:creationId xmlns:a16="http://schemas.microsoft.com/office/drawing/2014/main" id="{045DAF26-4123-4CCC-A95F-E40681CBE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191000"/>
            <a:ext cx="41243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>
            <a:extLst>
              <a:ext uri="{FF2B5EF4-FFF2-40B4-BE49-F238E27FC236}">
                <a16:creationId xmlns:a16="http://schemas.microsoft.com/office/drawing/2014/main" id="{A4EB84F4-9343-4168-91ED-FB79FD543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90913"/>
            <a:ext cx="289401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7" descr="istockphoto_775691_bloody_fingerprint_isolated">
            <a:extLst>
              <a:ext uri="{FF2B5EF4-FFF2-40B4-BE49-F238E27FC236}">
                <a16:creationId xmlns:a16="http://schemas.microsoft.com/office/drawing/2014/main" id="{B262AED8-BC9B-467F-9434-1590B8E46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933950"/>
            <a:ext cx="14478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21248CB-E2BB-4989-B5D1-42E7C0187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Six Patterns Blood can be classified: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0997100-7CA5-4982-A551-6840C9754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21336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 startAt="5"/>
            </a:pPr>
            <a:r>
              <a:rPr lang="en-US" altLang="en-US"/>
              <a:t>Trails – can be left by bleeding victim depositing blood as he or she moves from one location to another.</a:t>
            </a:r>
          </a:p>
          <a:p>
            <a:pPr marL="952500" lvl="1" indent="-495300" eaLnBrk="1" hangingPunct="1"/>
            <a:r>
              <a:rPr lang="en-US" altLang="en-US"/>
              <a:t>Can be round, smeared, appear as spurts</a:t>
            </a:r>
          </a:p>
          <a:p>
            <a:pPr marL="952500" lvl="1" indent="-495300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34820" name="Picture 6" descr="a6102f7b1fa8e800756666f7bf0b8055">
            <a:extLst>
              <a:ext uri="{FF2B5EF4-FFF2-40B4-BE49-F238E27FC236}">
                <a16:creationId xmlns:a16="http://schemas.microsoft.com/office/drawing/2014/main" id="{EBA22A2D-45FE-4FF6-90D8-F0EB244DC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48088"/>
            <a:ext cx="39624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F3E31D3-1B49-45E3-80B9-95480682D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Spatter, NOT Splatter! 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963198DB-5CEA-46B4-B4BA-A88B10F3D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7200"/>
              <a:t>Bugs splatter</a:t>
            </a:r>
          </a:p>
          <a:p>
            <a:pPr algn="ctr">
              <a:buFontTx/>
              <a:buNone/>
            </a:pPr>
            <a:endParaRPr lang="en-US" altLang="en-US" sz="4800"/>
          </a:p>
          <a:p>
            <a:pPr algn="ctr">
              <a:buFontTx/>
              <a:buNone/>
            </a:pPr>
            <a:r>
              <a:rPr lang="en-US" altLang="en-US" sz="7200"/>
              <a:t>Blood spatters</a:t>
            </a:r>
          </a:p>
        </p:txBody>
      </p:sp>
      <p:pic>
        <p:nvPicPr>
          <p:cNvPr id="8196" name="Picture 4" descr="Crane fly (flattened)">
            <a:extLst>
              <a:ext uri="{FF2B5EF4-FFF2-40B4-BE49-F238E27FC236}">
                <a16:creationId xmlns:a16="http://schemas.microsoft.com/office/drawing/2014/main" id="{1AC4809D-B963-4920-9BDC-1DD1FE0A8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7000"/>
            <a:ext cx="13239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77764A2-3E29-4CF3-939C-96FF1B284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Six Patterns Blood can be classified: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375244A-A92A-4E71-A610-3ED8C6CD8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23622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 startAt="6"/>
            </a:pPr>
            <a:r>
              <a:rPr lang="en-US" altLang="en-US"/>
              <a:t>Pools – form around victim who is bleeding heavily and remains in one place.  </a:t>
            </a:r>
          </a:p>
          <a:p>
            <a:pPr marL="952500" lvl="1" indent="-495300" eaLnBrk="1" hangingPunct="1"/>
            <a:r>
              <a:rPr lang="en-US" altLang="en-US"/>
              <a:t>If victim is moved to another location, there may be droplets or smearing connecting the first location with a second</a:t>
            </a:r>
          </a:p>
        </p:txBody>
      </p:sp>
      <p:pic>
        <p:nvPicPr>
          <p:cNvPr id="35844" name="Picture 4" descr="BPATut27">
            <a:extLst>
              <a:ext uri="{FF2B5EF4-FFF2-40B4-BE49-F238E27FC236}">
                <a16:creationId xmlns:a16="http://schemas.microsoft.com/office/drawing/2014/main" id="{1AA92BF6-AB87-4BA1-BD47-91AB1FFD2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62463"/>
            <a:ext cx="36576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bloodalligatorpt">
            <a:extLst>
              <a:ext uri="{FF2B5EF4-FFF2-40B4-BE49-F238E27FC236}">
                <a16:creationId xmlns:a16="http://schemas.microsoft.com/office/drawing/2014/main" id="{19220661-BDD5-45D8-97CF-42584B85F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56125"/>
            <a:ext cx="35814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926EEB8-B721-4186-80EB-EBC677FBB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Spatter Patterns and Type of Wound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C56EFAC-B381-42E1-8730-1BB1E7914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High Velocity Impact (100 ft/sec) – fine-mist spatter pattern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Size of Droplets – less than 1 mm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Ex. Gunshot wound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36868" name="Picture 4" descr="BPATut32">
            <a:extLst>
              <a:ext uri="{FF2B5EF4-FFF2-40B4-BE49-F238E27FC236}">
                <a16:creationId xmlns:a16="http://schemas.microsoft.com/office/drawing/2014/main" id="{BA48A7C0-2366-4CF7-B76E-A1C4D54E6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478213"/>
            <a:ext cx="55594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2A25213-E195-409C-8C2C-A1CFD27A3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Spatter Patterns and Type of Wound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40DBA55-FEE9-40B7-AE24-50F822B15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Medium-Velocity Impact (25 ft/sec) </a:t>
            </a:r>
          </a:p>
          <a:p>
            <a:pPr lvl="1" eaLnBrk="1" hangingPunct="1"/>
            <a:r>
              <a:rPr lang="en-US" altLang="en-US"/>
              <a:t>Size – 1-4 mm</a:t>
            </a:r>
          </a:p>
          <a:p>
            <a:pPr lvl="1" eaLnBrk="1" hangingPunct="1"/>
            <a:r>
              <a:rPr lang="en-US" altLang="en-US"/>
              <a:t>Ex. – beating, stabbing</a:t>
            </a:r>
          </a:p>
        </p:txBody>
      </p:sp>
      <p:pic>
        <p:nvPicPr>
          <p:cNvPr id="37892" name="Picture 4" descr="BPATut31">
            <a:extLst>
              <a:ext uri="{FF2B5EF4-FFF2-40B4-BE49-F238E27FC236}">
                <a16:creationId xmlns:a16="http://schemas.microsoft.com/office/drawing/2014/main" id="{C18920D8-1724-4CFA-A04D-C784C3A3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55102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4297573-3C98-4E6C-8668-C61FCFD0E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Spatter Patterns and Type of Wound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990E67C-A963-4903-BB6E-A31339580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Low-Velocity Impact (5 ft/sec)</a:t>
            </a:r>
          </a:p>
          <a:p>
            <a:pPr lvl="1" eaLnBrk="1" hangingPunct="1"/>
            <a:r>
              <a:rPr lang="en-US" altLang="en-US"/>
              <a:t>Size – 4 to 6 mm</a:t>
            </a:r>
          </a:p>
          <a:p>
            <a:pPr lvl="1" eaLnBrk="1" hangingPunct="1"/>
            <a:r>
              <a:rPr lang="en-US" altLang="en-US"/>
              <a:t>Ex – blunt object impact (hammer, flashlight, etc)</a:t>
            </a:r>
          </a:p>
        </p:txBody>
      </p:sp>
      <p:pic>
        <p:nvPicPr>
          <p:cNvPr id="38916" name="Picture 4" descr="BPATut30">
            <a:extLst>
              <a:ext uri="{FF2B5EF4-FFF2-40B4-BE49-F238E27FC236}">
                <a16:creationId xmlns:a16="http://schemas.microsoft.com/office/drawing/2014/main" id="{EC1065BF-F8E4-4856-9AF6-052390851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554037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FDABBCE-6602-488A-A629-AAD5AF9C4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Examination of Directionality of Blood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B871C1B-7384-40F7-87BF-B59F8662F4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76962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Shape provides clues to direction from which blood originated</a:t>
            </a:r>
          </a:p>
          <a:p>
            <a:pPr lvl="1" eaLnBrk="1" hangingPunct="1"/>
            <a:r>
              <a:rPr lang="en-US" altLang="en-US" sz="2200"/>
              <a:t>Circular drop (width = length) – fell straight down</a:t>
            </a:r>
          </a:p>
          <a:p>
            <a:pPr lvl="2" eaLnBrk="1" hangingPunct="1"/>
            <a:r>
              <a:rPr lang="en-US" altLang="en-US" sz="2100"/>
              <a:t>Typical of dripping wound (passive)</a:t>
            </a:r>
          </a:p>
          <a:p>
            <a:pPr lvl="1" eaLnBrk="1" hangingPunct="1"/>
            <a:r>
              <a:rPr lang="en-US" altLang="en-US" sz="2200"/>
              <a:t>Elongated drop (width &lt; length) – possible to determine direction blood was traveling</a:t>
            </a:r>
          </a:p>
          <a:p>
            <a:pPr eaLnBrk="1" hangingPunct="1"/>
            <a:r>
              <a:rPr lang="en-US" altLang="en-US" sz="2400"/>
              <a:t>When blood comes into contact with another surface, it adheres or sticks to it</a:t>
            </a:r>
          </a:p>
          <a:p>
            <a:pPr lvl="1" eaLnBrk="1" hangingPunct="1"/>
            <a:r>
              <a:rPr lang="en-US" altLang="en-US" sz="2200"/>
              <a:t>Point of impact may appear darker and wider than rest of drop of blood spatter</a:t>
            </a:r>
          </a:p>
          <a:p>
            <a:pPr lvl="2" eaLnBrk="1" hangingPunct="1"/>
            <a:endParaRPr lang="en-US" altLang="en-US" sz="2100"/>
          </a:p>
        </p:txBody>
      </p:sp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D18DAF41-4C78-49AB-889E-C4742B07F64C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2514600"/>
          <a:ext cx="133032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Image" r:id="rId3" imgW="374762" imgH="329059" progId="Photoshop.Image.7">
                  <p:embed/>
                </p:oleObj>
              </mc:Choice>
              <mc:Fallback>
                <p:oleObj name="Image" r:id="rId3" imgW="374762" imgH="329059" progId="Photoshop.Image.7">
                  <p:embed/>
                  <p:pic>
                    <p:nvPicPr>
                      <p:cNvPr id="39940" name="Object 4">
                        <a:extLst>
                          <a:ext uri="{FF2B5EF4-FFF2-40B4-BE49-F238E27FC236}">
                            <a16:creationId xmlns:a16="http://schemas.microsoft.com/office/drawing/2014/main" id="{D18DAF41-4C78-49AB-889E-C4742B07F6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14600"/>
                        <a:ext cx="1330325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6">
            <a:extLst>
              <a:ext uri="{FF2B5EF4-FFF2-40B4-BE49-F238E27FC236}">
                <a16:creationId xmlns:a16="http://schemas.microsoft.com/office/drawing/2014/main" id="{C0055211-A874-4ACC-86E1-BF2ACBE2242C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8600" y="5029200"/>
          <a:ext cx="1066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Image" r:id="rId5" imgW="498222" imgH="631098" progId="Photoshop.Image.7">
                  <p:embed/>
                </p:oleObj>
              </mc:Choice>
              <mc:Fallback>
                <p:oleObj name="Image" r:id="rId5" imgW="498222" imgH="631098" progId="Photoshop.Image.7">
                  <p:embed/>
                  <p:pic>
                    <p:nvPicPr>
                      <p:cNvPr id="39941" name="Object 6">
                        <a:extLst>
                          <a:ext uri="{FF2B5EF4-FFF2-40B4-BE49-F238E27FC236}">
                            <a16:creationId xmlns:a16="http://schemas.microsoft.com/office/drawing/2014/main" id="{C0055211-A874-4ACC-86E1-BF2ACBE224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29200"/>
                        <a:ext cx="1066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3C62A88-5603-484B-BF66-4F1DB8022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Examination of Directionality of Blood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28AF9F8-3A49-4BDD-AD68-4635D3896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3505200"/>
          </a:xfrm>
        </p:spPr>
        <p:txBody>
          <a:bodyPr/>
          <a:lstStyle/>
          <a:p>
            <a:pPr eaLnBrk="1" hangingPunct="1"/>
            <a:r>
              <a:rPr lang="en-US" altLang="en-US"/>
              <a:t>Momentum – keeps blood moving in direction it was traveling</a:t>
            </a:r>
          </a:p>
          <a:p>
            <a:pPr lvl="1" eaLnBrk="1" hangingPunct="1"/>
            <a:r>
              <a:rPr lang="en-US" altLang="en-US"/>
              <a:t>As droplet moves away from source, it elongates and may produce a thinner, tail-like appearance</a:t>
            </a:r>
          </a:p>
          <a:p>
            <a:pPr lvl="2" eaLnBrk="1" hangingPunct="1"/>
            <a:r>
              <a:rPr lang="en-US" altLang="en-US"/>
              <a:t>Tail points in direction of blood’s movement</a:t>
            </a:r>
          </a:p>
          <a:p>
            <a:pPr lvl="2" eaLnBrk="1" hangingPunct="1"/>
            <a:r>
              <a:rPr lang="en-US" altLang="en-US"/>
              <a:t>Satellites or secondary drops may appear in front of moving droplet of blood </a:t>
            </a:r>
          </a:p>
        </p:txBody>
      </p:sp>
      <p:pic>
        <p:nvPicPr>
          <p:cNvPr id="46084" name="Picture 4" descr="600px-BPA_ellipse_example">
            <a:hlinkClick r:id="rId2"/>
            <a:extLst>
              <a:ext uri="{FF2B5EF4-FFF2-40B4-BE49-F238E27FC236}">
                <a16:creationId xmlns:a16="http://schemas.microsoft.com/office/drawing/2014/main" id="{00ED93DC-898C-4916-8D8F-8739F1AF0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913188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1E0FCB5-3E0F-4653-8203-A0D2F3BC7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Blood Spatter and Angle of Impact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D4C6380-3608-4895-9714-C5A3A31986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72400" cy="1371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ANGLE of IMPACT</a:t>
            </a:r>
            <a:r>
              <a:rPr lang="en-US" altLang="en-US" sz="2400"/>
              <a:t> </a:t>
            </a:r>
            <a:r>
              <a:rPr lang="en-US" altLang="en-US" sz="2400" b="1"/>
              <a:t>- the </a:t>
            </a:r>
            <a:r>
              <a:rPr lang="en-US" altLang="en-US" sz="2400" b="1" i="1" u="sng"/>
              <a:t>acute </a:t>
            </a:r>
            <a:r>
              <a:rPr lang="en-US" altLang="en-US" sz="2400" b="1"/>
              <a:t>angle formed between the direction of the blood drop and the plane of the surface it strikes.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graphicFrame>
        <p:nvGraphicFramePr>
          <p:cNvPr id="38918" name="Object 6">
            <a:extLst>
              <a:ext uri="{FF2B5EF4-FFF2-40B4-BE49-F238E27FC236}">
                <a16:creationId xmlns:a16="http://schemas.microsoft.com/office/drawing/2014/main" id="{8E4D25CF-8D34-4D6E-9D96-913A24FD1C6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914400" y="381000"/>
          <a:ext cx="7162800" cy="618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Image" r:id="rId3" imgW="2588415" imgH="2716118" progId="Photoshop.Image.7">
                  <p:embed/>
                </p:oleObj>
              </mc:Choice>
              <mc:Fallback>
                <p:oleObj name="Image" r:id="rId3" imgW="2588415" imgH="2716118" progId="Photoshop.Image.7">
                  <p:embed/>
                  <p:pic>
                    <p:nvPicPr>
                      <p:cNvPr id="38918" name="Object 6">
                        <a:extLst>
                          <a:ext uri="{FF2B5EF4-FFF2-40B4-BE49-F238E27FC236}">
                            <a16:creationId xmlns:a16="http://schemas.microsoft.com/office/drawing/2014/main" id="{8E4D25CF-8D34-4D6E-9D96-913A24FD1C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000"/>
                        <a:ext cx="7162800" cy="618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7CF1B42-F05F-460D-80B0-DCB7FDF27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Angle of Impact Calculations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9A74792-869D-4E69-913D-D1019B4956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accurately measuring the length and width of a bloodstain, the impact angle can be calculated using the SIN formula below: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			  </a:t>
            </a:r>
            <a:r>
              <a:rPr lang="en-US" altLang="en-US" sz="3600" b="1"/>
              <a:t>AOI = SIN-1 W / L</a:t>
            </a:r>
          </a:p>
          <a:p>
            <a:pPr eaLnBrk="1" hangingPunct="1"/>
            <a:r>
              <a:rPr lang="en-US" altLang="en-US" sz="3600"/>
              <a:t>W – Width of blood drop</a:t>
            </a:r>
          </a:p>
          <a:p>
            <a:pPr eaLnBrk="1" hangingPunct="1"/>
            <a:r>
              <a:rPr lang="en-US" altLang="en-US" sz="3600"/>
              <a:t>L – Length of blood drop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>
            <a:extLst>
              <a:ext uri="{FF2B5EF4-FFF2-40B4-BE49-F238E27FC236}">
                <a16:creationId xmlns:a16="http://schemas.microsoft.com/office/drawing/2014/main" id="{D65C0572-93A1-4696-9138-9151C4691A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5300" y="487363"/>
            <a:ext cx="55880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EXAMPLE</a:t>
            </a:r>
          </a:p>
        </p:txBody>
      </p:sp>
      <p:sp>
        <p:nvSpPr>
          <p:cNvPr id="44035" name="Oval 3" descr="70%">
            <a:extLst>
              <a:ext uri="{FF2B5EF4-FFF2-40B4-BE49-F238E27FC236}">
                <a16:creationId xmlns:a16="http://schemas.microsoft.com/office/drawing/2014/main" id="{C68128D8-972F-4CE2-AF19-4D2291E14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208338"/>
            <a:ext cx="914400" cy="1828800"/>
          </a:xfrm>
          <a:prstGeom prst="ellipse">
            <a:avLst/>
          </a:prstGeom>
          <a:pattFill prst="pct70">
            <a:fgClr>
              <a:srgbClr val="A50021"/>
            </a:fgClr>
            <a:bgClr>
              <a:srgbClr val="000000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6" name="Line 4">
            <a:extLst>
              <a:ext uri="{FF2B5EF4-FFF2-40B4-BE49-F238E27FC236}">
                <a16:creationId xmlns:a16="http://schemas.microsoft.com/office/drawing/2014/main" id="{75DDC88D-5BC1-48FB-8F3D-EE52A61DBE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2913" y="4110038"/>
            <a:ext cx="900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Line 5">
            <a:extLst>
              <a:ext uri="{FF2B5EF4-FFF2-40B4-BE49-F238E27FC236}">
                <a16:creationId xmlns:a16="http://schemas.microsoft.com/office/drawing/2014/main" id="{59786528-4F89-4E56-985D-6507FDDC72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62175" y="3224213"/>
            <a:ext cx="14288" cy="181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Text Box 6" descr="70%">
            <a:extLst>
              <a:ext uri="{FF2B5EF4-FFF2-40B4-BE49-F238E27FC236}">
                <a16:creationId xmlns:a16="http://schemas.microsoft.com/office/drawing/2014/main" id="{F85B76D5-0FDC-4DF1-809C-F5AA83257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3294063"/>
            <a:ext cx="47180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LENGTH = 5.9cm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WIDTH = 2.6cm</a:t>
            </a:r>
          </a:p>
        </p:txBody>
      </p:sp>
      <p:sp>
        <p:nvSpPr>
          <p:cNvPr id="44039" name="Text Box 7" descr="70%">
            <a:extLst>
              <a:ext uri="{FF2B5EF4-FFF2-40B4-BE49-F238E27FC236}">
                <a16:creationId xmlns:a16="http://schemas.microsoft.com/office/drawing/2014/main" id="{9CE8372C-7177-4141-9B94-1B8DEBD4B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752600"/>
            <a:ext cx="46878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/>
              <a:t>Finding AOI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 descr="70%">
            <a:extLst>
              <a:ext uri="{FF2B5EF4-FFF2-40B4-BE49-F238E27FC236}">
                <a16:creationId xmlns:a16="http://schemas.microsoft.com/office/drawing/2014/main" id="{0DCC58EC-C9BF-4FF9-AB51-2FA564218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455613"/>
            <a:ext cx="4567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i="1" u="sng"/>
              <a:t>SOLUTION</a:t>
            </a:r>
            <a:r>
              <a:rPr lang="en-US" altLang="en-US" sz="6000" b="1" i="1"/>
              <a:t>:</a:t>
            </a:r>
          </a:p>
        </p:txBody>
      </p:sp>
      <p:sp>
        <p:nvSpPr>
          <p:cNvPr id="44035" name="Text Box 3" descr="70%">
            <a:extLst>
              <a:ext uri="{FF2B5EF4-FFF2-40B4-BE49-F238E27FC236}">
                <a16:creationId xmlns:a16="http://schemas.microsoft.com/office/drawing/2014/main" id="{F4E9B9A3-758C-42A9-87E0-E4AB23A99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2190750"/>
            <a:ext cx="5805488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/>
              <a:t>AOI = SIN</a:t>
            </a:r>
            <a:r>
              <a:rPr lang="en-US" altLang="en-US" sz="4800" b="1" baseline="30000"/>
              <a:t>-1</a:t>
            </a:r>
            <a:r>
              <a:rPr lang="en-US" altLang="en-US" sz="4800" b="1"/>
              <a:t> W / 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/>
              <a:t>AOI = SIN</a:t>
            </a:r>
            <a:r>
              <a:rPr lang="en-US" altLang="en-US" sz="4800" b="1" baseline="30000"/>
              <a:t>-1 </a:t>
            </a:r>
            <a:r>
              <a:rPr lang="en-US" altLang="en-US" sz="4800" b="1"/>
              <a:t>2.6/5.9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/>
              <a:t>AOI = SIN</a:t>
            </a:r>
            <a:r>
              <a:rPr lang="en-US" altLang="en-US" sz="4800" b="1" baseline="30000"/>
              <a:t>-1</a:t>
            </a:r>
            <a:r>
              <a:rPr lang="en-US" altLang="en-US" sz="4800" b="1"/>
              <a:t> (.44)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/>
              <a:t>AOI = 26.2</a:t>
            </a:r>
            <a:r>
              <a:rPr lang="en-US" altLang="en-US" sz="4800" b="1">
                <a:cs typeface="Arial" panose="020B0604020202020204" pitchFamily="34" charset="0"/>
              </a:rPr>
              <a:t>°</a:t>
            </a:r>
            <a:endParaRPr lang="en-US" altLang="en-US" sz="4800" b="1" baseline="300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C9CB07F9-CEDA-4C16-BC0E-9BA04F3A7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When a wound is inflicted and blood leaves the body, a blood-spatter pattern may be created. </a:t>
            </a:r>
          </a:p>
          <a:p>
            <a:pPr eaLnBrk="1" hangingPunct="1">
              <a:buFontTx/>
              <a:buNone/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 single stain or drop of blood does not constitute a spatter.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58793A2-B281-4DB2-B6E4-CFAB557D4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3D7EA33-85FE-4A41-8BF0-913599EA6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6084" name="Picture 5" descr="blood droplets elongate">
            <a:extLst>
              <a:ext uri="{FF2B5EF4-FFF2-40B4-BE49-F238E27FC236}">
                <a16:creationId xmlns:a16="http://schemas.microsoft.com/office/drawing/2014/main" id="{5507236D-7695-4170-A9C5-B819A03C0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701040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7EF49B7-F93A-4549-B0EF-012259F23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Lines of Convergence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4B68DEE-8F51-4A2D-8138-1AE35B126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Location of source can be determined if there are at least </a:t>
            </a:r>
            <a:r>
              <a:rPr lang="en-US" altLang="en-US" sz="2800" b="1"/>
              <a:t>two</a:t>
            </a:r>
            <a:r>
              <a:rPr lang="en-US" altLang="en-US" sz="2800"/>
              <a:t> drops of blood spatter.</a:t>
            </a:r>
          </a:p>
          <a:p>
            <a:pPr eaLnBrk="1" hangingPunct="1"/>
            <a:r>
              <a:rPr lang="en-US" altLang="en-US" sz="2800"/>
              <a:t>Lines of Convergence – found by drawing straight lines down the long axis of blood spatter and noting where they intersect</a:t>
            </a:r>
          </a:p>
          <a:p>
            <a:pPr eaLnBrk="1" hangingPunct="1"/>
            <a:r>
              <a:rPr lang="en-US" altLang="en-US" sz="2800"/>
              <a:t>2D view of the location of the source</a:t>
            </a:r>
          </a:p>
        </p:txBody>
      </p:sp>
      <p:pic>
        <p:nvPicPr>
          <p:cNvPr id="47108" name="Picture 4" descr="BPATut2">
            <a:extLst>
              <a:ext uri="{FF2B5EF4-FFF2-40B4-BE49-F238E27FC236}">
                <a16:creationId xmlns:a16="http://schemas.microsoft.com/office/drawing/2014/main" id="{B9D4EB48-AAA4-4416-B6AA-FAB8E555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4541838"/>
            <a:ext cx="348297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ED54C35-A710-4A7A-AED4-F891D290B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Point of Origin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C349337-6E91-4827-A82B-B0D175D32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b="1"/>
              <a:t>lies at a point in space </a:t>
            </a:r>
            <a:r>
              <a:rPr lang="en-US" altLang="en-US" b="1" u="sng"/>
              <a:t>above</a:t>
            </a:r>
            <a:r>
              <a:rPr lang="en-US" altLang="en-US" b="1"/>
              <a:t> the point of convergence. 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b="1"/>
              <a:t>Measurement of the impact angle allows for translation of the 2-D image (convergence) into a 3-D one (origin). 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b="1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E34ED4A-623C-4D60-932F-5FA324FA3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Point of Origin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87D9186-BC63-4321-9B3E-71206D630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400" b="1"/>
              <a:t>First measure the distance from </a:t>
            </a:r>
            <a:r>
              <a:rPr lang="en-US" altLang="en-US" sz="2400" b="1" i="1"/>
              <a:t>each </a:t>
            </a:r>
            <a:r>
              <a:rPr lang="en-US" altLang="en-US" sz="2400" b="1"/>
              <a:t>blood stain along its central axis to the  POC (distance = </a:t>
            </a:r>
            <a:r>
              <a:rPr lang="en-US" altLang="en-US" sz="2400" b="1" i="1"/>
              <a:t>y</a:t>
            </a:r>
            <a:r>
              <a:rPr lang="en-US" altLang="en-US" sz="2400" b="1"/>
              <a:t>)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400" b="1"/>
              <a:t>Then take the TAN of the degrees AOI. 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400" b="1"/>
              <a:t>Third, multiply the TAN of the AOI by the distance. 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400" b="1"/>
              <a:t>Measure that distance from the floor up the  perpendicular axis and you will arrive at the </a:t>
            </a:r>
            <a:r>
              <a:rPr lang="en-US" altLang="en-US" sz="2400" b="1" u="sng"/>
              <a:t>Point of Origin (PO)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sz="2400" b="1" u="sng"/>
          </a:p>
          <a:p>
            <a:pPr marL="533400" indent="-533400"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FORMULA</a:t>
            </a:r>
            <a:r>
              <a:rPr lang="en-US" altLang="en-US" sz="2400" b="1"/>
              <a:t>:   PO = TAN (AOI) x </a:t>
            </a:r>
            <a:r>
              <a:rPr lang="en-US" altLang="en-US" sz="2400" b="1" i="1"/>
              <a:t>y</a:t>
            </a:r>
            <a:endParaRPr lang="en-US" altLang="en-US" sz="2400" b="1" u="sng"/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sz="2400" b="1" u="sng"/>
          </a:p>
          <a:p>
            <a:pPr marL="533400" indent="-533400" eaLnBrk="1" hangingPunct="1"/>
            <a:endParaRPr lang="en-US" altLang="en-US" sz="2400" b="1"/>
          </a:p>
          <a:p>
            <a:pPr marL="533400" indent="-533400" eaLnBrk="1" hangingPunct="1"/>
            <a:endParaRPr lang="en-US" altLang="en-US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>
            <a:extLst>
              <a:ext uri="{FF2B5EF4-FFF2-40B4-BE49-F238E27FC236}">
                <a16:creationId xmlns:a16="http://schemas.microsoft.com/office/drawing/2014/main" id="{330B175C-2C3C-4A6C-9AA9-F90FBF6AB7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5300" y="487363"/>
            <a:ext cx="55880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EXAMPLE</a:t>
            </a:r>
          </a:p>
        </p:txBody>
      </p:sp>
      <p:sp>
        <p:nvSpPr>
          <p:cNvPr id="50179" name="Text Box 3" descr="70%">
            <a:extLst>
              <a:ext uri="{FF2B5EF4-FFF2-40B4-BE49-F238E27FC236}">
                <a16:creationId xmlns:a16="http://schemas.microsoft.com/office/drawing/2014/main" id="{4B5165F0-C91E-43F9-82EC-03BA6B21E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47775"/>
            <a:ext cx="46878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/>
              <a:t>Finding PO</a:t>
            </a:r>
          </a:p>
        </p:txBody>
      </p:sp>
      <p:sp>
        <p:nvSpPr>
          <p:cNvPr id="54276" name="Text Box 4" descr="70%">
            <a:extLst>
              <a:ext uri="{FF2B5EF4-FFF2-40B4-BE49-F238E27FC236}">
                <a16:creationId xmlns:a16="http://schemas.microsoft.com/office/drawing/2014/main" id="{29C4BB42-E09E-4AC0-B028-7B06DF85E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2374900"/>
            <a:ext cx="87757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/>
              <a:t>GIVEN</a:t>
            </a:r>
            <a:r>
              <a:rPr lang="en-US" altLang="en-US" sz="2800" b="1" i="1"/>
              <a:t>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DISTANCE FROM BLOODSTAIN (to POC): 90cm AOI (calculated from AOI formula): 30</a:t>
            </a:r>
            <a:r>
              <a:rPr lang="en-US" altLang="en-US" sz="2800" b="1">
                <a:cs typeface="Arial" panose="020B0604020202020204" pitchFamily="34" charset="0"/>
              </a:rPr>
              <a:t>°</a:t>
            </a: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35130F5D-E91D-4D47-9472-6C35F08C5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4198938"/>
            <a:ext cx="618490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/>
              <a:t>SOLUTION</a:t>
            </a:r>
            <a:r>
              <a:rPr lang="en-US" altLang="en-US" sz="2800" b="1" i="1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             PO = TAN (30°) x 90cm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             PO = .577 x 90cm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                   = 52cm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0FA14C1-6997-4631-A061-B16B1BEB7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03" name="Picture 4" descr="BPATut3">
            <a:extLst>
              <a:ext uri="{FF2B5EF4-FFF2-40B4-BE49-F238E27FC236}">
                <a16:creationId xmlns:a16="http://schemas.microsoft.com/office/drawing/2014/main" id="{3E44FB39-BC97-4C09-BA17-D1190208A0E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990600"/>
            <a:ext cx="7162800" cy="5511800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DB08DDF-4E62-4711-A084-B4ADF3783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Computer Programs Used</a:t>
            </a:r>
          </a:p>
        </p:txBody>
      </p:sp>
      <p:pic>
        <p:nvPicPr>
          <p:cNvPr id="52227" name="Picture 4" descr="BPATut5">
            <a:extLst>
              <a:ext uri="{FF2B5EF4-FFF2-40B4-BE49-F238E27FC236}">
                <a16:creationId xmlns:a16="http://schemas.microsoft.com/office/drawing/2014/main" id="{4A6C8E16-AFE8-4FB1-BE27-163B4C9E828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24000"/>
            <a:ext cx="6977063" cy="4530725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89F1F63-2D31-45C2-92C3-B848F1533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1736AD4-EAAD-4C4D-889F-057C963B5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Falling directly to floor @ 90 degree angle will produce circular drops, with secondary satellites being more produced in the surface hit is textured. – known as a passive fall.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Arterial spurts or gushes typically found on walls or ceilings are caused by the pumping actions of the heart.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E64B5122-79B8-42A6-976E-EDF7D9555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609600"/>
            <a:ext cx="3048000" cy="2590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299" name="Rectangle 7">
            <a:extLst>
              <a:ext uri="{FF2B5EF4-FFF2-40B4-BE49-F238E27FC236}">
                <a16:creationId xmlns:a16="http://schemas.microsoft.com/office/drawing/2014/main" id="{001536EB-1198-46F7-A0EC-4DB9F87C0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505200"/>
            <a:ext cx="2895600" cy="304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FCDB416-7E4E-4A32-B885-6CC36896C5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5562600" cy="5592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3. Splashes are shaped like exclamation points. The shape and position of the spatter pattern can help locate the position of the victim at the time of attack.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4. Smears are left by the bleeding victim depositing blood as he or she touches or brushes against furniture or walls. </a:t>
            </a:r>
          </a:p>
        </p:txBody>
      </p:sp>
      <p:pic>
        <p:nvPicPr>
          <p:cNvPr id="55301" name="Picture 4">
            <a:extLst>
              <a:ext uri="{FF2B5EF4-FFF2-40B4-BE49-F238E27FC236}">
                <a16:creationId xmlns:a16="http://schemas.microsoft.com/office/drawing/2014/main" id="{2CF97EB0-F116-47A1-ABBD-909B72D4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2786063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>
            <a:extLst>
              <a:ext uri="{FF2B5EF4-FFF2-40B4-BE49-F238E27FC236}">
                <a16:creationId xmlns:a16="http://schemas.microsoft.com/office/drawing/2014/main" id="{792D494C-4A44-43E8-ACA8-216FDCF91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633663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>
            <a:extLst>
              <a:ext uri="{FF2B5EF4-FFF2-40B4-BE49-F238E27FC236}">
                <a16:creationId xmlns:a16="http://schemas.microsoft.com/office/drawing/2014/main" id="{9440A406-14C0-42A5-AC6A-B2164BDB1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3124200" cy="5562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306908A-22D9-49FA-A309-4449D7719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0" y="838200"/>
            <a:ext cx="5257800" cy="5440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5. Trails of blood can be left by a bleeding victim as he or she moves from one location to another. The droplets could be round or smeared or even appear as spurts.</a:t>
            </a:r>
          </a:p>
          <a:p>
            <a:pPr eaLnBrk="1" hangingPunct="1">
              <a:buFontTx/>
              <a:buNone/>
            </a:pPr>
            <a:endParaRPr lang="en-US" altLang="en-US" sz="280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altLang="en-US" sz="280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/>
              <a:t>6. Pools of blood form around a victim who is bleeding heavily and remains in one place. </a:t>
            </a:r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F1CAD1D1-2309-46BD-A572-8B5E3A3A8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2819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1DAC51C9-039E-4E7A-BF6E-6328F1202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blood spatter can help reconstruct the series of events surrounding a shooting, stabbing, or beating.</a:t>
            </a:r>
            <a:r>
              <a:rPr lang="en-US" dirty="0"/>
              <a:t> </a:t>
            </a:r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F075066F-0FB6-4FEE-972C-7210CA8A2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5438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39E8AE1-F56E-44B3-B123-DDF1EA7BE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History of Blood Spatter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E2AFE5D-AF0A-4F94-8BA1-33C7C6608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1894 – Pitoroski wrote the earliest reference to blood spatter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1939 – Balthazard first researcher to analyze the meaning of spatter pattern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1955 – blood spatter evidence used in the Sam Shepard case, helping to exonerate him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1971 – Dr. Herbert McDonnell used blood-spatter analysis as tool in forensic examination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CF7CECE-5CB3-4544-91A5-EE685ACD1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>
                <a:effectLst>
                  <a:outerShdw blurRad="38100" dist="38100" dir="2700000" algn="tl">
                    <a:srgbClr val="FFFFFF"/>
                  </a:outerShdw>
                </a:effectLst>
                <a:latin typeface="Chiller" panose="04020404031007020602" pitchFamily="82" charset="0"/>
              </a:rPr>
              <a:t>Analysis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A92B838-46DB-4884-A957-2003A72D4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/>
              <a:t>Given blood-spatter patterns, it is possible to determine 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direction the blood was traveling,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angle of impact,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point of origin of the blood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determine manner of death</a:t>
            </a: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based on the blood velocity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71122791-4134-472A-8ED7-F1A4886E7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429000"/>
            <a:ext cx="3276600" cy="2971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321CBB4F-12BB-4C0F-8F8D-8926498B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2971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DDA6457B-F61F-47E6-93F6-E9F8CC1AA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3657600" cy="5181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57A835C-F6DE-45CC-B83B-0D20A64AE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43400" y="457200"/>
            <a:ext cx="4343400" cy="5745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 you ever wonder why blood forms droplets as it falls from the wound?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doesn’t it separate in the air before it hits the ground or an object?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– have to do with when forces of gravity, cohesion, adhesion, and surface tension act on blood.</a:t>
            </a:r>
            <a:r>
              <a:rPr lang="en-US" sz="2800"/>
              <a:t> 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95216E47-FBC1-4C6E-ACEF-594B86692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31337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D60D25F-4ECD-4057-B464-A0A0A95D5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Properties of Blood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9BB977A-7BF2-44D4-9EEB-EBC7A85C7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6400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Gravity: pulls it to ground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Droplet becomes longer than wide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Cohesion: blood mixture is attracted to similar blood mixtures and sticks together, not separates, as it falls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Causes droplet to stay together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Adhesion: attractive forces of two different objects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starts as teardrop because of adhesion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Surface Tension: the elastic like property of the surface of the liquid that makes it tend to contract, caused by the forces of attraction between the molecules of the liquid.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Formation of a sphere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pic>
        <p:nvPicPr>
          <p:cNvPr id="18436" name="Picture 5" descr="blood-droplet">
            <a:extLst>
              <a:ext uri="{FF2B5EF4-FFF2-40B4-BE49-F238E27FC236}">
                <a16:creationId xmlns:a16="http://schemas.microsoft.com/office/drawing/2014/main" id="{C4F9834F-0C2C-4F2D-895B-8A68A1317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81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Diagram of blood spatter patterns - Figure 2. View from above of blood spatter on floor showing direction of travel. ">
            <a:extLst>
              <a:ext uri="{FF2B5EF4-FFF2-40B4-BE49-F238E27FC236}">
                <a16:creationId xmlns:a16="http://schemas.microsoft.com/office/drawing/2014/main" id="{D5215848-7A76-4694-A3AB-322A63EB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76600"/>
            <a:ext cx="1041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600px-BPA_ellipse_example">
            <a:hlinkClick r:id="rId4"/>
            <a:extLst>
              <a:ext uri="{FF2B5EF4-FFF2-40B4-BE49-F238E27FC236}">
                <a16:creationId xmlns:a16="http://schemas.microsoft.com/office/drawing/2014/main" id="{4DB3AE9D-B806-4598-842A-1C3458913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54864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1EC6D009-323A-4BCC-AF78-4EE46EAB5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Recall that blood is a thick mixture of blood cells and plasma.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a person is bleeding, gravity acts on blood, pulling it downward toward the ground.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chemeClr val="bg1"/>
                </a:solidFill>
              </a:rPr>
              <a:t>Being cohesive-</a:t>
            </a:r>
            <a:r>
              <a:rPr lang="en-US" sz="2800" dirty="0"/>
              <a:t> the blood mixture is attracted to similar blood mixtures and tends to stick together and not separate as it falls. 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39B3774B-48EB-490B-9DA9-BE09E706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3596</TotalTime>
  <Words>1422</Words>
  <Application>Microsoft Office PowerPoint</Application>
  <PresentationFormat>On-screen Show (4:3)</PresentationFormat>
  <Paragraphs>163</Paragraphs>
  <Slides>39</Slides>
  <Notes>13</Notes>
  <HiddenSlides>3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Arial Black</vt:lpstr>
      <vt:lpstr>Chiller</vt:lpstr>
      <vt:lpstr>Wingdings</vt:lpstr>
      <vt:lpstr>Default Design</vt:lpstr>
      <vt:lpstr>Image</vt:lpstr>
      <vt:lpstr>Blood Spatter</vt:lpstr>
      <vt:lpstr>Spatter, NOT Splatter! </vt:lpstr>
      <vt:lpstr>PowerPoint Presentation</vt:lpstr>
      <vt:lpstr>PowerPoint Presentation</vt:lpstr>
      <vt:lpstr>History of Blood Spatter</vt:lpstr>
      <vt:lpstr>Analysis</vt:lpstr>
      <vt:lpstr>PowerPoint Presentation</vt:lpstr>
      <vt:lpstr>Properties of Blood</vt:lpstr>
      <vt:lpstr>PowerPoint Presentation</vt:lpstr>
      <vt:lpstr>PowerPoint Presentation</vt:lpstr>
      <vt:lpstr>PowerPoint Presentation</vt:lpstr>
      <vt:lpstr>PowerPoint Presentation</vt:lpstr>
      <vt:lpstr>Blood Droplets</vt:lpstr>
      <vt:lpstr>PowerPoint Presentation</vt:lpstr>
      <vt:lpstr>Six Patterns Blood can be classified:</vt:lpstr>
      <vt:lpstr>Six Patterns Blood can be classified:</vt:lpstr>
      <vt:lpstr>Six Patterns Blood can be classified:</vt:lpstr>
      <vt:lpstr>Six Patterns Blood can be classified:</vt:lpstr>
      <vt:lpstr>Six Patterns Blood can be classified:</vt:lpstr>
      <vt:lpstr>Six Patterns Blood can be classified:</vt:lpstr>
      <vt:lpstr>Spatter Patterns and Type of Wound</vt:lpstr>
      <vt:lpstr>Spatter Patterns and Type of Wound</vt:lpstr>
      <vt:lpstr>Spatter Patterns and Type of Wound</vt:lpstr>
      <vt:lpstr>Examination of Directionality of Blood</vt:lpstr>
      <vt:lpstr>Examination of Directionality of Blood</vt:lpstr>
      <vt:lpstr>Blood Spatter and Angle of Impact</vt:lpstr>
      <vt:lpstr>Angle of Impact Calculations</vt:lpstr>
      <vt:lpstr>PowerPoint Presentation</vt:lpstr>
      <vt:lpstr>PowerPoint Presentation</vt:lpstr>
      <vt:lpstr>PowerPoint Presentation</vt:lpstr>
      <vt:lpstr>Lines of Convergence</vt:lpstr>
      <vt:lpstr>Point of Origin</vt:lpstr>
      <vt:lpstr>Point of Origin</vt:lpstr>
      <vt:lpstr>PowerPoint Presentation</vt:lpstr>
      <vt:lpstr>PowerPoint Presentation</vt:lpstr>
      <vt:lpstr>Computer Programs Used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Splatter</dc:title>
  <dc:creator>Asa</dc:creator>
  <cp:lastModifiedBy>von Trapp, Curtis</cp:lastModifiedBy>
  <cp:revision>18</cp:revision>
  <dcterms:created xsi:type="dcterms:W3CDTF">2008-05-19T02:02:48Z</dcterms:created>
  <dcterms:modified xsi:type="dcterms:W3CDTF">2020-01-29T00:14:41Z</dcterms:modified>
</cp:coreProperties>
</file>